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embeddings/oleObject1.bin" ContentType="application/vnd.openxmlformats-officedocument.oleObject"/>
  <Override PartName="/ppt/notesSlides/_rels/notesSlide14.xml.rels" ContentType="application/vnd.openxmlformats-package.relationships+xml"/>
  <Override PartName="/ppt/notesSlides/_rels/notesSlide2.xml.rels" ContentType="application/vnd.openxmlformats-package.relationships+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media/image3.png" ContentType="image/png"/>
  <Override PartName="/ppt/media/image1.jpeg" ContentType="image/jpeg"/>
  <Override PartName="/ppt/media/image8.png" ContentType="image/png"/>
  <Override PartName="/ppt/media/image2.jpeg" ContentType="image/jpeg"/>
  <Override PartName="/ppt/media/image4.png" ContentType="image/png"/>
  <Override PartName="/ppt/media/image5.png" ContentType="image/png"/>
  <Override PartName="/ppt/media/image6.png" ContentType="image/png"/>
  <Override PartName="/ppt/media/image7.png" ContentType="image/png"/>
  <Override PartName="/ppt/media/image9.png" ContentType="image/png"/>
  <Override PartName="/ppt/media/image10.png" ContentType="image/png"/>
  <Override PartName="/ppt/media/image11.jpeg" ContentType="image/jpeg"/>
  <Override PartName="/ppt/media/image12.jpeg" ContentType="image/jpeg"/>
  <Override PartName="/ppt/media/image13.png" ContentType="image/png"/>
  <Override PartName="/ppt/media/image14.png" ContentType="image/png"/>
  <Override PartName="/ppt/media/image15.png" ContentType="image/png"/>
  <Override PartName="/ppt/media/image16.jpeg" ContentType="image/jpeg"/>
  <Override PartName="/ppt/media/image17.png" ContentType="image/png"/>
  <Override PartName="/ppt/media/image18.png" ContentType="image/png"/>
  <Override PartName="/ppt/media/image19.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p:spPr>
        <p:txBody>
          <a:bodyPr lIns="0" rIns="0" tIns="0" bIns="0" anchor="ctr"/>
          <a:p>
            <a:pPr algn="ctr"/>
            <a:r>
              <a:rPr b="0" lang="fr-FR" sz="4400" spc="-1" strike="noStrike">
                <a:latin typeface="Arial"/>
              </a:rPr>
              <a:t>Cliquez pour déplacer la diapo</a:t>
            </a:r>
            <a:endParaRPr b="0" lang="fr-FR" sz="4400" spc="-1" strike="noStrike">
              <a:latin typeface="Arial"/>
            </a:endParaRPr>
          </a:p>
        </p:txBody>
      </p:sp>
      <p:sp>
        <p:nvSpPr>
          <p:cNvPr id="77" name="PlaceHolder 2"/>
          <p:cNvSpPr>
            <a:spLocks noGrp="1"/>
          </p:cNvSpPr>
          <p:nvPr>
            <p:ph type="body"/>
          </p:nvPr>
        </p:nvSpPr>
        <p:spPr>
          <a:xfrm>
            <a:off x="756000" y="5078520"/>
            <a:ext cx="6047640" cy="4811040"/>
          </a:xfrm>
          <a:prstGeom prst="rect">
            <a:avLst/>
          </a:prstGeom>
        </p:spPr>
        <p:txBody>
          <a:bodyPr lIns="0" rIns="0" tIns="0" bIns="0"/>
          <a:p>
            <a:r>
              <a:rPr b="0" lang="fr-FR" sz="2000" spc="-1" strike="noStrike">
                <a:latin typeface="Arial"/>
              </a:rPr>
              <a:t>Cliquez pour modifier le format des notes</a:t>
            </a:r>
            <a:endParaRPr b="0" lang="fr-FR" sz="2000" spc="-1" strike="noStrike">
              <a:latin typeface="Arial"/>
            </a:endParaRPr>
          </a:p>
        </p:txBody>
      </p:sp>
      <p:sp>
        <p:nvSpPr>
          <p:cNvPr id="78" name="PlaceHolder 3"/>
          <p:cNvSpPr>
            <a:spLocks noGrp="1"/>
          </p:cNvSpPr>
          <p:nvPr>
            <p:ph type="hdr"/>
          </p:nvPr>
        </p:nvSpPr>
        <p:spPr>
          <a:xfrm>
            <a:off x="0" y="0"/>
            <a:ext cx="3280680" cy="534240"/>
          </a:xfrm>
          <a:prstGeom prst="rect">
            <a:avLst/>
          </a:prstGeom>
        </p:spPr>
        <p:txBody>
          <a:bodyPr lIns="0" rIns="0" tIns="0" bIns="0"/>
          <a:p>
            <a:r>
              <a:rPr b="0" lang="fr-FR" sz="1400" spc="-1" strike="noStrike">
                <a:latin typeface="Times New Roman"/>
              </a:rPr>
              <a:t> </a:t>
            </a:r>
            <a:endParaRPr b="0" lang="fr-FR" sz="1400" spc="-1" strike="noStrike">
              <a:latin typeface="Times New Roman"/>
            </a:endParaRPr>
          </a:p>
        </p:txBody>
      </p:sp>
      <p:sp>
        <p:nvSpPr>
          <p:cNvPr id="79" name="PlaceHolder 4"/>
          <p:cNvSpPr>
            <a:spLocks noGrp="1"/>
          </p:cNvSpPr>
          <p:nvPr>
            <p:ph type="dt"/>
          </p:nvPr>
        </p:nvSpPr>
        <p:spPr>
          <a:xfrm>
            <a:off x="4278960" y="0"/>
            <a:ext cx="3280680" cy="534240"/>
          </a:xfrm>
          <a:prstGeom prst="rect">
            <a:avLst/>
          </a:prstGeom>
        </p:spPr>
        <p:txBody>
          <a:bodyPr lIns="0" rIns="0" tIns="0" bIns="0"/>
          <a:p>
            <a:pPr algn="r"/>
            <a:r>
              <a:rPr b="0" lang="fr-FR" sz="1400" spc="-1" strike="noStrike">
                <a:latin typeface="Times New Roman"/>
              </a:rPr>
              <a:t> </a:t>
            </a:r>
            <a:endParaRPr b="0" lang="fr-FR" sz="1400" spc="-1" strike="noStrike">
              <a:latin typeface="Times New Roman"/>
            </a:endParaRPr>
          </a:p>
        </p:txBody>
      </p:sp>
      <p:sp>
        <p:nvSpPr>
          <p:cNvPr id="80" name="PlaceHolder 5"/>
          <p:cNvSpPr>
            <a:spLocks noGrp="1"/>
          </p:cNvSpPr>
          <p:nvPr>
            <p:ph type="ftr"/>
          </p:nvPr>
        </p:nvSpPr>
        <p:spPr>
          <a:xfrm>
            <a:off x="0" y="10157400"/>
            <a:ext cx="3280680" cy="534240"/>
          </a:xfrm>
          <a:prstGeom prst="rect">
            <a:avLst/>
          </a:prstGeom>
        </p:spPr>
        <p:txBody>
          <a:bodyPr lIns="0" rIns="0" tIns="0" bIns="0" anchor="b"/>
          <a:p>
            <a:r>
              <a:rPr b="0" lang="fr-FR" sz="1400" spc="-1" strike="noStrike">
                <a:latin typeface="Times New Roman"/>
              </a:rPr>
              <a:t> </a:t>
            </a:r>
            <a:endParaRPr b="0" lang="fr-FR" sz="1400" spc="-1" strike="noStrike">
              <a:latin typeface="Times New Roman"/>
            </a:endParaRPr>
          </a:p>
        </p:txBody>
      </p:sp>
      <p:sp>
        <p:nvSpPr>
          <p:cNvPr id="81" name="PlaceHolder 6"/>
          <p:cNvSpPr>
            <a:spLocks noGrp="1"/>
          </p:cNvSpPr>
          <p:nvPr>
            <p:ph type="sldNum"/>
          </p:nvPr>
        </p:nvSpPr>
        <p:spPr>
          <a:xfrm>
            <a:off x="4278960" y="10157400"/>
            <a:ext cx="3280680" cy="534240"/>
          </a:xfrm>
          <a:prstGeom prst="rect">
            <a:avLst/>
          </a:prstGeom>
        </p:spPr>
        <p:txBody>
          <a:bodyPr lIns="0" rIns="0" tIns="0" bIns="0" anchor="b"/>
          <a:p>
            <a:pPr algn="r"/>
            <a:fld id="{C1D3F248-AC40-4AE1-BDF5-D23C2B4CC4E1}" type="slidenum">
              <a:rPr b="0" lang="fr-FR" sz="1400" spc="-1" strike="noStrike">
                <a:latin typeface="Times New Roman"/>
              </a:rPr>
              <a:t>1</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1143000" y="685800"/>
            <a:ext cx="4571280" cy="3428280"/>
          </a:xfrm>
          <a:prstGeom prst="rect">
            <a:avLst/>
          </a:prstGeom>
        </p:spPr>
      </p:sp>
      <p:sp>
        <p:nvSpPr>
          <p:cNvPr id="189" name="PlaceHolder 2"/>
          <p:cNvSpPr>
            <a:spLocks noGrp="1"/>
          </p:cNvSpPr>
          <p:nvPr>
            <p:ph type="body"/>
          </p:nvPr>
        </p:nvSpPr>
        <p:spPr>
          <a:xfrm>
            <a:off x="685800" y="4343400"/>
            <a:ext cx="5485680" cy="4114080"/>
          </a:xfrm>
          <a:prstGeom prst="rect">
            <a:avLst/>
          </a:prstGeom>
        </p:spPr>
        <p:txBody>
          <a:bodyPr lIns="0" rIns="0" tIns="0" bIns="0">
            <a:normAutofit/>
          </a:bodyPr>
          <a:p>
            <a:endParaRPr b="0" lang="fr-FR" sz="2000" spc="-1" strike="noStrike">
              <a:latin typeface="Arial"/>
            </a:endParaRPr>
          </a:p>
        </p:txBody>
      </p:sp>
      <p:sp>
        <p:nvSpPr>
          <p:cNvPr id="190" name="CustomShape 3"/>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p>
            <a:pPr algn="r">
              <a:lnSpc>
                <a:spcPct val="100000"/>
              </a:lnSpc>
            </a:pPr>
            <a:fld id="{42160C90-18F7-490A-BC30-FBC04876B938}" type="slidenum">
              <a:rPr b="0" lang="fr-FR" sz="1200" spc="-1" strike="noStrike">
                <a:solidFill>
                  <a:srgbClr val="000000"/>
                </a:solidFill>
                <a:latin typeface="+mn-lt"/>
                <a:ea typeface="+mn-ea"/>
              </a:rPr>
              <a:t>14</a:t>
            </a:fld>
            <a:endParaRPr b="0" lang="fr-FR"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sldImg"/>
          </p:nvPr>
        </p:nvSpPr>
        <p:spPr>
          <a:xfrm>
            <a:off x="1143000" y="685800"/>
            <a:ext cx="4571280" cy="3428280"/>
          </a:xfrm>
          <a:prstGeom prst="rect">
            <a:avLst/>
          </a:prstGeom>
        </p:spPr>
      </p:sp>
      <p:sp>
        <p:nvSpPr>
          <p:cNvPr id="186" name="PlaceHolder 2"/>
          <p:cNvSpPr>
            <a:spLocks noGrp="1"/>
          </p:cNvSpPr>
          <p:nvPr>
            <p:ph type="body"/>
          </p:nvPr>
        </p:nvSpPr>
        <p:spPr>
          <a:xfrm>
            <a:off x="685800" y="4343400"/>
            <a:ext cx="5485680" cy="4114080"/>
          </a:xfrm>
          <a:prstGeom prst="rect">
            <a:avLst/>
          </a:prstGeom>
        </p:spPr>
        <p:txBody>
          <a:bodyPr lIns="0" rIns="0" tIns="0" bIns="0">
            <a:normAutofit/>
          </a:bodyPr>
          <a:p>
            <a:endParaRPr b="0" lang="fr-FR" sz="2000" spc="-1" strike="noStrike">
              <a:latin typeface="Arial"/>
            </a:endParaRPr>
          </a:p>
        </p:txBody>
      </p:sp>
      <p:sp>
        <p:nvSpPr>
          <p:cNvPr id="187" name="CustomShape 3"/>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p>
            <a:pPr algn="r">
              <a:lnSpc>
                <a:spcPct val="100000"/>
              </a:lnSpc>
            </a:pPr>
            <a:fld id="{E5627192-3C04-4D42-A8FA-61BA21ED1A0E}" type="slidenum">
              <a:rPr b="0" lang="fr-FR" sz="1200" spc="-1" strike="noStrike">
                <a:solidFill>
                  <a:srgbClr val="000000"/>
                </a:solidFill>
                <a:latin typeface="+mn-lt"/>
                <a:ea typeface="+mn-ea"/>
              </a:rPr>
              <a:t>2</a:t>
            </a:fld>
            <a:endParaRPr b="0" lang="fr-FR"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fr-FR"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fr-FR"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fr-FR"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fr-FR"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fr-FR"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fr-FR"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fr-FR"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fr-FR"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8880" cy="1142280"/>
          </a:xfrm>
          <a:prstGeom prst="rect">
            <a:avLst/>
          </a:prstGeom>
        </p:spPr>
        <p:txBody>
          <a:bodyPr lIns="0" rIns="0" tIns="0" bIns="0" anchor="ctr"/>
          <a:p>
            <a:r>
              <a:rPr b="0" lang="fr-FR" sz="1800" spc="-1" strike="noStrike">
                <a:latin typeface="Arial"/>
              </a:rPr>
              <a:t>Cliquez pour éditer le format du texte-titre</a:t>
            </a:r>
            <a:endParaRPr b="0" lang="fr-FR" sz="18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p>
            <a:pPr algn="ctr"/>
            <a:r>
              <a:rPr b="0" lang="fr-FR" sz="4400" spc="-1" strike="noStrike">
                <a:latin typeface="Arial"/>
              </a:rPr>
              <a:t>Cliquez pour éditer le format du texte-titre</a:t>
            </a:r>
            <a:endParaRPr b="0" lang="fr-FR"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CustomShape 1"/>
          <p:cNvSpPr/>
          <p:nvPr/>
        </p:nvSpPr>
        <p:spPr>
          <a:xfrm>
            <a:off x="685800" y="2130480"/>
            <a:ext cx="7771680" cy="1469160"/>
          </a:xfrm>
          <a:prstGeom prst="rect">
            <a:avLst/>
          </a:prstGeom>
          <a:noFill/>
          <a:ln>
            <a:noFill/>
          </a:ln>
        </p:spPr>
        <p:style>
          <a:lnRef idx="0"/>
          <a:fillRef idx="0"/>
          <a:effectRef idx="0"/>
          <a:fontRef idx="minor"/>
        </p:style>
      </p:sp>
      <p:sp>
        <p:nvSpPr>
          <p:cNvPr id="83" name="CustomShape 2"/>
          <p:cNvSpPr/>
          <p:nvPr/>
        </p:nvSpPr>
        <p:spPr>
          <a:xfrm>
            <a:off x="1371600" y="3886200"/>
            <a:ext cx="6400080" cy="1751760"/>
          </a:xfrm>
          <a:prstGeom prst="rect">
            <a:avLst/>
          </a:prstGeom>
          <a:noFill/>
          <a:ln>
            <a:noFill/>
          </a:ln>
        </p:spPr>
        <p:style>
          <a:lnRef idx="0"/>
          <a:fillRef idx="0"/>
          <a:effectRef idx="0"/>
          <a:fontRef idx="minor"/>
        </p:style>
      </p:sp>
      <p:pic>
        <p:nvPicPr>
          <p:cNvPr id="84" name="Picture 2" descr=""/>
          <p:cNvPicPr/>
          <p:nvPr/>
        </p:nvPicPr>
        <p:blipFill>
          <a:blip r:embed="rId1">
            <a:lum bright="13000"/>
          </a:blip>
          <a:stretch/>
        </p:blipFill>
        <p:spPr>
          <a:xfrm>
            <a:off x="0" y="0"/>
            <a:ext cx="9395640" cy="6857280"/>
          </a:xfrm>
          <a:prstGeom prst="rect">
            <a:avLst/>
          </a:prstGeom>
          <a:ln>
            <a:noFill/>
          </a:ln>
        </p:spPr>
      </p:pic>
      <p:sp>
        <p:nvSpPr>
          <p:cNvPr id="85" name="CustomShape 3"/>
          <p:cNvSpPr/>
          <p:nvPr/>
        </p:nvSpPr>
        <p:spPr>
          <a:xfrm>
            <a:off x="1835640" y="404640"/>
            <a:ext cx="5472000" cy="4557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ffff00"/>
                </a:solidFill>
                <a:latin typeface="Calibri"/>
                <a:ea typeface="DejaVu Sans"/>
              </a:rPr>
              <a:t>« Un permis de recherche minières en or »</a:t>
            </a:r>
            <a:endParaRPr b="0" lang="fr-FR" sz="2400" spc="-1" strike="noStrike">
              <a:latin typeface="Arial"/>
            </a:endParaRPr>
          </a:p>
        </p:txBody>
      </p:sp>
      <p:pic>
        <p:nvPicPr>
          <p:cNvPr id="86" name="Image 5" descr=""/>
          <p:cNvPicPr/>
          <p:nvPr/>
        </p:nvPicPr>
        <p:blipFill>
          <a:blip r:embed="rId2"/>
          <a:stretch/>
        </p:blipFill>
        <p:spPr>
          <a:xfrm>
            <a:off x="3708000" y="6145560"/>
            <a:ext cx="1583280" cy="711720"/>
          </a:xfrm>
          <a:prstGeom prst="rect">
            <a:avLst/>
          </a:prstGeom>
          <a:ln w="9360">
            <a:noFill/>
          </a:ln>
        </p:spPr>
      </p:pic>
      <p:sp>
        <p:nvSpPr>
          <p:cNvPr id="87" name="CustomShape 4"/>
          <p:cNvSpPr/>
          <p:nvPr/>
        </p:nvSpPr>
        <p:spPr>
          <a:xfrm>
            <a:off x="1835640" y="6237360"/>
            <a:ext cx="2159640" cy="394920"/>
          </a:xfrm>
          <a:prstGeom prst="rect">
            <a:avLst/>
          </a:prstGeom>
          <a:noFill/>
          <a:ln>
            <a:noFill/>
          </a:ln>
        </p:spPr>
        <p:style>
          <a:lnRef idx="0"/>
          <a:fillRef idx="0"/>
          <a:effectRef idx="0"/>
          <a:fontRef idx="minor"/>
        </p:style>
        <p:txBody>
          <a:bodyPr lIns="90000" rIns="90000" tIns="45000" bIns="45000"/>
          <a:p>
            <a:pPr>
              <a:lnSpc>
                <a:spcPct val="100000"/>
              </a:lnSpc>
            </a:pPr>
            <a:r>
              <a:rPr b="1" i="1" lang="fr-FR" sz="2000" spc="-1" strike="noStrike">
                <a:solidFill>
                  <a:srgbClr val="eeece1"/>
                </a:solidFill>
                <a:latin typeface="Calibri"/>
                <a:ea typeface="DejaVu Sans"/>
              </a:rPr>
              <a:t>24 Octobre 2018</a:t>
            </a:r>
            <a:endParaRPr b="0" lang="fr-FR" sz="2000" spc="-1" strike="noStrike">
              <a:latin typeface="Arial"/>
            </a:endParaRPr>
          </a:p>
        </p:txBody>
      </p:sp>
      <p:pic>
        <p:nvPicPr>
          <p:cNvPr id="88" name="images3" descr=""/>
          <p:cNvPicPr/>
          <p:nvPr/>
        </p:nvPicPr>
        <p:blipFill>
          <a:blip r:embed="rId3"/>
          <a:stretch/>
        </p:blipFill>
        <p:spPr>
          <a:xfrm>
            <a:off x="467640" y="6093360"/>
            <a:ext cx="1295280" cy="76392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457200" y="274680"/>
            <a:ext cx="8228880" cy="1142280"/>
          </a:xfrm>
          <a:prstGeom prst="rect">
            <a:avLst/>
          </a:prstGeom>
          <a:noFill/>
          <a:ln>
            <a:noFill/>
          </a:ln>
        </p:spPr>
        <p:style>
          <a:lnRef idx="0"/>
          <a:fillRef idx="0"/>
          <a:effectRef idx="0"/>
          <a:fontRef idx="minor"/>
        </p:style>
      </p:sp>
      <p:sp>
        <p:nvSpPr>
          <p:cNvPr id="156" name="CustomShape 2"/>
          <p:cNvSpPr/>
          <p:nvPr/>
        </p:nvSpPr>
        <p:spPr>
          <a:xfrm>
            <a:off x="457200" y="1600200"/>
            <a:ext cx="8228880" cy="4525200"/>
          </a:xfrm>
          <a:prstGeom prst="rect">
            <a:avLst/>
          </a:prstGeom>
          <a:noFill/>
          <a:ln>
            <a:noFill/>
          </a:ln>
        </p:spPr>
        <p:style>
          <a:lnRef idx="0"/>
          <a:fillRef idx="0"/>
          <a:effectRef idx="0"/>
          <a:fontRef idx="minor"/>
        </p:style>
      </p:sp>
      <p:pic>
        <p:nvPicPr>
          <p:cNvPr id="157" name="Picture 2" descr=""/>
          <p:cNvPicPr/>
          <p:nvPr/>
        </p:nvPicPr>
        <p:blipFill>
          <a:blip r:embed="rId1"/>
          <a:stretch/>
        </p:blipFill>
        <p:spPr>
          <a:xfrm>
            <a:off x="-108360" y="-189360"/>
            <a:ext cx="9395640" cy="7046640"/>
          </a:xfrm>
          <a:prstGeom prst="rect">
            <a:avLst/>
          </a:prstGeom>
          <a:ln>
            <a:noFill/>
          </a:ln>
        </p:spPr>
      </p:pic>
      <p:sp>
        <p:nvSpPr>
          <p:cNvPr id="158" name="CustomShape 3"/>
          <p:cNvSpPr/>
          <p:nvPr/>
        </p:nvSpPr>
        <p:spPr>
          <a:xfrm>
            <a:off x="0" y="5661360"/>
            <a:ext cx="5363280" cy="118728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400" spc="-1" strike="noStrike">
                <a:solidFill>
                  <a:srgbClr val="ffffff"/>
                </a:solidFill>
                <a:latin typeface="Calibri"/>
                <a:ea typeface="DejaVu Sans"/>
              </a:rPr>
              <a:t>Jour d’ouverture de l’ancienne mine : elle est symboliquement refermée par les opposants venus sur le carreau.</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457200" y="274680"/>
            <a:ext cx="8228880" cy="1142280"/>
          </a:xfrm>
          <a:prstGeom prst="rect">
            <a:avLst/>
          </a:prstGeom>
          <a:noFill/>
          <a:ln>
            <a:noFill/>
          </a:ln>
        </p:spPr>
        <p:style>
          <a:lnRef idx="0"/>
          <a:fillRef idx="0"/>
          <a:effectRef idx="0"/>
          <a:fontRef idx="minor"/>
        </p:style>
      </p:sp>
      <p:pic>
        <p:nvPicPr>
          <p:cNvPr id="160" name="Picture 2" descr=""/>
          <p:cNvPicPr/>
          <p:nvPr/>
        </p:nvPicPr>
        <p:blipFill>
          <a:blip r:embed="rId1"/>
          <a:stretch/>
        </p:blipFill>
        <p:spPr>
          <a:xfrm>
            <a:off x="0" y="0"/>
            <a:ext cx="9143280" cy="6857280"/>
          </a:xfrm>
          <a:prstGeom prst="rect">
            <a:avLst/>
          </a:prstGeom>
          <a:ln w="9360">
            <a:noFill/>
          </a:ln>
        </p:spPr>
      </p:pic>
      <p:sp>
        <p:nvSpPr>
          <p:cNvPr id="161" name="CustomShape 2"/>
          <p:cNvSpPr/>
          <p:nvPr/>
        </p:nvSpPr>
        <p:spPr>
          <a:xfrm>
            <a:off x="0" y="0"/>
            <a:ext cx="9143280" cy="191952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000" spc="-1" strike="noStrike" u="sng">
                <a:solidFill>
                  <a:srgbClr val="ffffff"/>
                </a:solidFill>
                <a:uFillTx/>
                <a:latin typeface="Calibri"/>
                <a:ea typeface="DejaVu Sans"/>
              </a:rPr>
              <a:t>DU JAMAIS VU EN ARIEGE</a:t>
            </a:r>
            <a:r>
              <a:rPr b="1" lang="fr-FR" sz="2000" spc="-1" strike="noStrike">
                <a:solidFill>
                  <a:srgbClr val="ffffff"/>
                </a:solidFill>
                <a:latin typeface="Calibri"/>
                <a:ea typeface="DejaVu Sans"/>
              </a:rPr>
              <a:t> : le 5 mai à La Bastide de Sérou, 2 compagnies de CRS et une trentaine de  gendarmes s’emploient en présence de la Préfète à contenir une coalition haineuse et menaçante de la fédération de chasse, de la FDSEA, d’anti-ours et </a:t>
            </a:r>
            <a:r>
              <a:rPr b="1" lang="fr-FR" sz="2000" spc="-1" strike="noStrike" u="sng">
                <a:solidFill>
                  <a:srgbClr val="ffffff"/>
                </a:solidFill>
                <a:uFillTx/>
                <a:latin typeface="Calibri"/>
                <a:ea typeface="DejaVu Sans"/>
              </a:rPr>
              <a:t>de pro-mine  de Salau</a:t>
            </a:r>
            <a:r>
              <a:rPr b="1" lang="fr-FR" sz="2000" spc="-1" strike="noStrike">
                <a:solidFill>
                  <a:srgbClr val="ffffff"/>
                </a:solidFill>
                <a:latin typeface="Calibri"/>
                <a:ea typeface="DejaVu Sans"/>
              </a:rPr>
              <a:t>  venus empêcher le déroulement  d’une rencontre des associations  de protection de l’environnement avec le public pour faire un état des lieux de l’environnement. </a:t>
            </a:r>
            <a:endParaRPr b="0" lang="fr-FR"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457200" y="274680"/>
            <a:ext cx="8228880" cy="1142280"/>
          </a:xfrm>
          <a:prstGeom prst="rect">
            <a:avLst/>
          </a:prstGeom>
          <a:noFill/>
          <a:ln>
            <a:noFill/>
          </a:ln>
        </p:spPr>
        <p:style>
          <a:lnRef idx="0"/>
          <a:fillRef idx="0"/>
          <a:effectRef idx="0"/>
          <a:fontRef idx="minor"/>
        </p:style>
      </p:sp>
      <p:sp>
        <p:nvSpPr>
          <p:cNvPr id="163" name="CustomShape 2"/>
          <p:cNvSpPr/>
          <p:nvPr/>
        </p:nvSpPr>
        <p:spPr>
          <a:xfrm>
            <a:off x="457200" y="1600200"/>
            <a:ext cx="8228880" cy="4525200"/>
          </a:xfrm>
          <a:prstGeom prst="rect">
            <a:avLst/>
          </a:prstGeom>
          <a:noFill/>
          <a:ln>
            <a:noFill/>
          </a:ln>
        </p:spPr>
        <p:style>
          <a:lnRef idx="0"/>
          <a:fillRef idx="0"/>
          <a:effectRef idx="0"/>
          <a:fontRef idx="minor"/>
        </p:style>
      </p:sp>
      <p:pic>
        <p:nvPicPr>
          <p:cNvPr id="164" name="Image 3" descr=""/>
          <p:cNvPicPr/>
          <p:nvPr/>
        </p:nvPicPr>
        <p:blipFill>
          <a:blip r:embed="rId1"/>
          <a:stretch/>
        </p:blipFill>
        <p:spPr>
          <a:xfrm>
            <a:off x="0" y="0"/>
            <a:ext cx="9143280" cy="6857280"/>
          </a:xfrm>
          <a:prstGeom prst="rect">
            <a:avLst/>
          </a:prstGeom>
          <a:ln w="9360">
            <a:noFill/>
          </a:ln>
        </p:spPr>
      </p:pic>
      <p:sp>
        <p:nvSpPr>
          <p:cNvPr id="165" name="CustomShape 3"/>
          <p:cNvSpPr/>
          <p:nvPr/>
        </p:nvSpPr>
        <p:spPr>
          <a:xfrm>
            <a:off x="179640" y="116640"/>
            <a:ext cx="8819640" cy="338184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400" spc="-1" strike="noStrike">
                <a:solidFill>
                  <a:srgbClr val="ffffff"/>
                </a:solidFill>
                <a:latin typeface="Calibri"/>
                <a:ea typeface="DejaVu Sans"/>
              </a:rPr>
              <a:t>L’incendie d’un ancien atelier provoqué le 25 avril 18 (au service de quels intérêts ?) a donné de l’audace à l’association qui soutient le projet minier de Variscan - Apollo Minerals – Mines du Salat :  le 9 mai 2018, elle a appelé avec la CGT du Couserans, le parti LRM et la fédération de chasse (propriétaire du terrain et des bâtiments du site minier), à une manifestation à St Girons. Ce fut l’occasion de puissantes déclarations : « Il est évident que tous ces actes bafouent l’état de droit sur notre territoire. Nous ne nous laisserons pas dicter la loi par une minorité ! » </a:t>
            </a:r>
            <a:r>
              <a:rPr b="1" lang="fr-FR" sz="2400" spc="-1" strike="noStrike">
                <a:solidFill>
                  <a:srgbClr val="ccc1da"/>
                </a:solidFill>
                <a:latin typeface="Calibri"/>
                <a:ea typeface="DejaVu Sans"/>
              </a:rPr>
              <a:t>». </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457200" y="274680"/>
            <a:ext cx="8228880" cy="1142280"/>
          </a:xfrm>
          <a:prstGeom prst="rect">
            <a:avLst/>
          </a:prstGeom>
          <a:noFill/>
          <a:ln>
            <a:noFill/>
          </a:ln>
        </p:spPr>
        <p:style>
          <a:lnRef idx="0"/>
          <a:fillRef idx="0"/>
          <a:effectRef idx="0"/>
          <a:fontRef idx="minor"/>
        </p:style>
      </p:sp>
      <p:pic>
        <p:nvPicPr>
          <p:cNvPr id="167" name="Picture 2" descr=""/>
          <p:cNvPicPr/>
          <p:nvPr/>
        </p:nvPicPr>
        <p:blipFill>
          <a:blip r:embed="rId1"/>
          <a:stretch/>
        </p:blipFill>
        <p:spPr>
          <a:xfrm>
            <a:off x="-24120" y="0"/>
            <a:ext cx="4739400" cy="4508280"/>
          </a:xfrm>
          <a:prstGeom prst="rect">
            <a:avLst/>
          </a:prstGeom>
          <a:ln>
            <a:noFill/>
          </a:ln>
        </p:spPr>
      </p:pic>
      <p:pic>
        <p:nvPicPr>
          <p:cNvPr id="168" name="Picture 2" descr=""/>
          <p:cNvPicPr/>
          <p:nvPr/>
        </p:nvPicPr>
        <p:blipFill>
          <a:blip r:embed="rId2"/>
          <a:stretch/>
        </p:blipFill>
        <p:spPr>
          <a:xfrm>
            <a:off x="4644000" y="-315360"/>
            <a:ext cx="4499280" cy="4840560"/>
          </a:xfrm>
          <a:prstGeom prst="rect">
            <a:avLst/>
          </a:prstGeom>
          <a:ln>
            <a:noFill/>
          </a:ln>
        </p:spPr>
      </p:pic>
      <p:sp>
        <p:nvSpPr>
          <p:cNvPr id="169" name="CustomShape 2"/>
          <p:cNvSpPr/>
          <p:nvPr/>
        </p:nvSpPr>
        <p:spPr>
          <a:xfrm>
            <a:off x="0" y="4509000"/>
            <a:ext cx="9143280" cy="2116800"/>
          </a:xfrm>
          <a:prstGeom prst="rect">
            <a:avLst/>
          </a:prstGeom>
          <a:noFill/>
          <a:ln>
            <a:noFill/>
          </a:ln>
        </p:spPr>
        <p:style>
          <a:lnRef idx="0"/>
          <a:fillRef idx="0"/>
          <a:effectRef idx="0"/>
          <a:fontRef idx="minor"/>
        </p:style>
        <p:txBody>
          <a:bodyPr lIns="90000" rIns="90000" tIns="45000" bIns="45000"/>
          <a:p>
            <a:pPr algn="just">
              <a:lnSpc>
                <a:spcPct val="100000"/>
              </a:lnSpc>
            </a:pPr>
            <a:endParaRPr b="0" lang="fr-FR" sz="1800" spc="-1" strike="noStrike">
              <a:latin typeface="Arial"/>
            </a:endParaRPr>
          </a:p>
          <a:p>
            <a:pPr algn="just">
              <a:lnSpc>
                <a:spcPct val="100000"/>
              </a:lnSpc>
            </a:pPr>
            <a:r>
              <a:rPr b="1" lang="fr-FR" sz="1800" spc="-1" strike="noStrike">
                <a:solidFill>
                  <a:srgbClr val="c00000"/>
                </a:solidFill>
                <a:latin typeface="Calibri"/>
                <a:ea typeface="DejaVu Sans"/>
              </a:rPr>
              <a:t>Le juge des référés saisi par la mairie de Couflens et l’association Henri Pézerat (Tribunal Administratif de Toulouse, audience 3 oct. 18) a décidé la suspension de l’exécution de l’arrêté préfectoral du 14 sept. autorisant les travaux de mise en sécurité des anciennes galeries, en pointant « (…) </a:t>
            </a:r>
            <a:r>
              <a:rPr b="1" i="1" lang="fr-FR" sz="1800" spc="-1" strike="noStrike">
                <a:solidFill>
                  <a:srgbClr val="c00000"/>
                </a:solidFill>
                <a:latin typeface="Calibri"/>
                <a:ea typeface="DejaVu Sans"/>
              </a:rPr>
              <a:t>l’existence de risques potentiels sérieux liés à leur exécution (…) compte tenu de la gravité de ces risques pour la santé des travailleurs intervenant sur le chantier  (…) » </a:t>
            </a:r>
            <a:r>
              <a:rPr b="1" lang="fr-FR" sz="1800" spc="-1" strike="noStrike">
                <a:solidFill>
                  <a:srgbClr val="c00000"/>
                </a:solidFill>
                <a:latin typeface="Calibri"/>
                <a:ea typeface="DejaVu Sans"/>
              </a:rPr>
              <a:t>et </a:t>
            </a:r>
            <a:endParaRPr b="0" lang="fr-FR" sz="1800" spc="-1" strike="noStrike">
              <a:latin typeface="Arial"/>
            </a:endParaRPr>
          </a:p>
          <a:p>
            <a:pPr algn="just">
              <a:lnSpc>
                <a:spcPct val="100000"/>
              </a:lnSpc>
            </a:pPr>
            <a:r>
              <a:rPr b="1" i="1" lang="fr-FR" sz="1800" spc="-1" strike="noStrike">
                <a:solidFill>
                  <a:srgbClr val="c00000"/>
                </a:solidFill>
                <a:latin typeface="Calibri"/>
                <a:ea typeface="DejaVu Sans"/>
              </a:rPr>
              <a:t>« l’insuffisance du dossier de déclaration déposé par la société Variscan Mines en ce qu’il ne comporte pas le document de sécurité et de santé prévu par les dispositions règlementaires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457200" y="274680"/>
            <a:ext cx="8228880" cy="1142280"/>
          </a:xfrm>
          <a:prstGeom prst="rect">
            <a:avLst/>
          </a:prstGeom>
          <a:noFill/>
          <a:ln>
            <a:noFill/>
          </a:ln>
        </p:spPr>
        <p:style>
          <a:lnRef idx="0"/>
          <a:fillRef idx="0"/>
          <a:effectRef idx="0"/>
          <a:fontRef idx="minor"/>
        </p:style>
      </p:sp>
      <p:sp>
        <p:nvSpPr>
          <p:cNvPr id="171" name="CustomShape 2"/>
          <p:cNvSpPr/>
          <p:nvPr/>
        </p:nvSpPr>
        <p:spPr>
          <a:xfrm>
            <a:off x="457200" y="1600200"/>
            <a:ext cx="8228880" cy="4525200"/>
          </a:xfrm>
          <a:prstGeom prst="rect">
            <a:avLst/>
          </a:prstGeom>
          <a:noFill/>
          <a:ln>
            <a:noFill/>
          </a:ln>
        </p:spPr>
        <p:style>
          <a:lnRef idx="0"/>
          <a:fillRef idx="0"/>
          <a:effectRef idx="0"/>
          <a:fontRef idx="minor"/>
        </p:style>
      </p:sp>
      <p:pic>
        <p:nvPicPr>
          <p:cNvPr id="172" name="Picture 2" descr=""/>
          <p:cNvPicPr/>
          <p:nvPr/>
        </p:nvPicPr>
        <p:blipFill>
          <a:blip r:embed="rId1"/>
          <a:stretch/>
        </p:blipFill>
        <p:spPr>
          <a:xfrm>
            <a:off x="-324720" y="0"/>
            <a:ext cx="9576720" cy="6857280"/>
          </a:xfrm>
          <a:prstGeom prst="rect">
            <a:avLst/>
          </a:prstGeom>
          <a:ln>
            <a:noFill/>
          </a:ln>
        </p:spPr>
      </p:pic>
      <p:sp>
        <p:nvSpPr>
          <p:cNvPr id="173" name="CustomShape 3"/>
          <p:cNvSpPr/>
          <p:nvPr/>
        </p:nvSpPr>
        <p:spPr>
          <a:xfrm flipH="1">
            <a:off x="250920" y="4005000"/>
            <a:ext cx="8712360" cy="362088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1600" spc="-1" strike="noStrike">
                <a:solidFill>
                  <a:srgbClr val="ffffff"/>
                </a:solidFill>
                <a:latin typeface="Comic Sans MS"/>
                <a:ea typeface="DejaVu Sans"/>
              </a:rPr>
              <a:t>Le 19 octobre 2018, la mairie de Couflens, l’ association Comité Ecologique Ariégeois et la Ligue de Protection des Oiseaux ont obtenu du juge administratif la suspension de l’exécution de l’arrêté préfectoral du 11 octobre. Il permettait à la société Variscan Mines d’effectuer du 18 au 31 octobre à des fins de recherches minières, une série de survols en hélicoptère 5 à 6 heures par jour en lignes espacées de 40 m et à très basse altitude sur la Zone de Protection Spéciale - site Natura 2000 Massif du Mont Valier.</a:t>
            </a:r>
            <a:endParaRPr b="0" lang="fr-FR" sz="1600" spc="-1" strike="noStrike">
              <a:latin typeface="Arial"/>
            </a:endParaRPr>
          </a:p>
          <a:p>
            <a:pPr algn="just">
              <a:lnSpc>
                <a:spcPct val="100000"/>
              </a:lnSpc>
            </a:pPr>
            <a:r>
              <a:rPr b="1" lang="fr-FR" sz="1600" spc="-1" strike="noStrike">
                <a:solidFill>
                  <a:srgbClr val="ffffff"/>
                </a:solidFill>
                <a:latin typeface="Comic Sans MS"/>
                <a:ea typeface="DejaVu Sans"/>
              </a:rPr>
              <a:t>Le prétexte invoqué par Variscan de faire avancer de cette façon la recherche sur l’amiante, n’a pas été pris au sérieux par le juge des référés… Voilà qui stoppe de justesse une série de perturbations sonores et visuelles, d’une violence sans précédent pour l’avifaune montagnarde exceptionnelle à qui est dû le classement.</a:t>
            </a:r>
            <a:r>
              <a:rPr b="1" lang="fr-FR" sz="1800" spc="-1" strike="noStrike">
                <a:solidFill>
                  <a:srgbClr val="ffffff"/>
                </a:solidFill>
                <a:latin typeface="Comic Sans MS"/>
                <a:ea typeface="DejaVu Sans"/>
              </a:rPr>
              <a:t> </a:t>
            </a: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a:p>
            <a:pPr algn="just">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457200" y="274680"/>
            <a:ext cx="8228880" cy="1142280"/>
          </a:xfrm>
          <a:prstGeom prst="rect">
            <a:avLst/>
          </a:prstGeom>
          <a:noFill/>
          <a:ln>
            <a:noFill/>
          </a:ln>
        </p:spPr>
        <p:style>
          <a:lnRef idx="0"/>
          <a:fillRef idx="0"/>
          <a:effectRef idx="0"/>
          <a:fontRef idx="minor"/>
        </p:style>
      </p:sp>
      <p:sp>
        <p:nvSpPr>
          <p:cNvPr id="175" name="CustomShape 2"/>
          <p:cNvSpPr/>
          <p:nvPr/>
        </p:nvSpPr>
        <p:spPr>
          <a:xfrm>
            <a:off x="457200" y="1600200"/>
            <a:ext cx="8228880" cy="4525200"/>
          </a:xfrm>
          <a:prstGeom prst="rect">
            <a:avLst/>
          </a:prstGeom>
          <a:noFill/>
          <a:ln>
            <a:noFill/>
          </a:ln>
        </p:spPr>
        <p:style>
          <a:lnRef idx="0"/>
          <a:fillRef idx="0"/>
          <a:effectRef idx="0"/>
          <a:fontRef idx="minor"/>
        </p:style>
      </p:sp>
      <p:pic>
        <p:nvPicPr>
          <p:cNvPr id="176" name="Picture 3" descr=""/>
          <p:cNvPicPr/>
          <p:nvPr/>
        </p:nvPicPr>
        <p:blipFill>
          <a:blip r:embed="rId1"/>
          <a:stretch/>
        </p:blipFill>
        <p:spPr>
          <a:xfrm>
            <a:off x="-180360" y="0"/>
            <a:ext cx="10177560" cy="6857280"/>
          </a:xfrm>
          <a:prstGeom prst="rect">
            <a:avLst/>
          </a:prstGeom>
          <a:ln>
            <a:noFill/>
          </a:ln>
        </p:spPr>
      </p:pic>
      <p:sp>
        <p:nvSpPr>
          <p:cNvPr id="177" name="CustomShape 3"/>
          <p:cNvSpPr/>
          <p:nvPr/>
        </p:nvSpPr>
        <p:spPr>
          <a:xfrm rot="21111000">
            <a:off x="372600" y="291960"/>
            <a:ext cx="2849040" cy="100476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f9f3dd"/>
                </a:solidFill>
                <a:latin typeface="Calibri"/>
                <a:ea typeface="DejaVu Sans"/>
              </a:rPr>
              <a:t>Vous avez dit </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 mine verte et </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mine responsable » ?</a:t>
            </a:r>
            <a:endParaRPr b="0" lang="fr-FR" sz="2000" spc="-1" strike="noStrike">
              <a:latin typeface="Arial"/>
            </a:endParaRPr>
          </a:p>
        </p:txBody>
      </p:sp>
      <p:sp>
        <p:nvSpPr>
          <p:cNvPr id="178" name="CustomShape 4"/>
          <p:cNvSpPr/>
          <p:nvPr/>
        </p:nvSpPr>
        <p:spPr>
          <a:xfrm rot="712200">
            <a:off x="266400" y="3263760"/>
            <a:ext cx="3162600" cy="2098440"/>
          </a:xfrm>
          <a:prstGeom prst="rect">
            <a:avLst/>
          </a:prstGeom>
          <a:noFill/>
          <a:ln>
            <a:noFill/>
          </a:ln>
        </p:spPr>
        <p:style>
          <a:lnRef idx="0"/>
          <a:fillRef idx="0"/>
          <a:effectRef idx="0"/>
          <a:fontRef idx="minor"/>
        </p:style>
        <p:txBody>
          <a:bodyPr lIns="90000" rIns="90000" tIns="45000" bIns="45000"/>
          <a:p>
            <a:pPr>
              <a:lnSpc>
                <a:spcPct val="100000"/>
              </a:lnSpc>
            </a:pPr>
            <a:endParaRPr b="0" lang="fr-FR" sz="1800" spc="-1" strike="noStrike">
              <a:latin typeface="Arial"/>
            </a:endParaRPr>
          </a:p>
          <a:p>
            <a:pPr>
              <a:lnSpc>
                <a:spcPct val="100000"/>
              </a:lnSpc>
            </a:pPr>
            <a:r>
              <a:rPr b="0" lang="fr-FR" sz="1600" spc="-1" strike="noStrike">
                <a:solidFill>
                  <a:srgbClr val="ffffff"/>
                </a:solidFill>
                <a:latin typeface="Calibri"/>
                <a:ea typeface="DejaVu Sans"/>
              </a:rPr>
              <a:t>Ce projet a déjà créé  1 emploi, </a:t>
            </a:r>
            <a:endParaRPr b="0" lang="fr-FR" sz="1600" spc="-1" strike="noStrike">
              <a:latin typeface="Arial"/>
            </a:endParaRPr>
          </a:p>
          <a:p>
            <a:pPr>
              <a:lnSpc>
                <a:spcPct val="100000"/>
              </a:lnSpc>
            </a:pPr>
            <a:r>
              <a:rPr b="0" lang="fr-FR" sz="1600" spc="-1" strike="noStrike">
                <a:solidFill>
                  <a:srgbClr val="ffffff"/>
                </a:solidFill>
                <a:latin typeface="Calibri"/>
                <a:ea typeface="DejaVu Sans"/>
              </a:rPr>
              <a:t>très bien rémunéré </a:t>
            </a:r>
            <a:endParaRPr b="0" lang="fr-FR" sz="1600" spc="-1" strike="noStrike">
              <a:latin typeface="Arial"/>
            </a:endParaRPr>
          </a:p>
          <a:p>
            <a:pPr>
              <a:lnSpc>
                <a:spcPct val="100000"/>
              </a:lnSpc>
            </a:pPr>
            <a:r>
              <a:rPr b="0" lang="fr-FR" sz="1600" spc="-1" strike="noStrike">
                <a:solidFill>
                  <a:srgbClr val="ffffff"/>
                </a:solidFill>
                <a:latin typeface="Calibri"/>
                <a:ea typeface="DejaVu Sans"/>
              </a:rPr>
              <a:t>pour ce qui est de l’Ariège :</a:t>
            </a:r>
            <a:endParaRPr b="0" lang="fr-FR" sz="1600" spc="-1" strike="noStrike">
              <a:latin typeface="Arial"/>
            </a:endParaRPr>
          </a:p>
          <a:p>
            <a:pPr>
              <a:lnSpc>
                <a:spcPct val="100000"/>
              </a:lnSpc>
            </a:pPr>
            <a:r>
              <a:rPr b="0" lang="fr-FR" sz="1600" spc="-1" strike="noStrike">
                <a:solidFill>
                  <a:srgbClr val="ffffff"/>
                </a:solidFill>
                <a:latin typeface="Calibri"/>
                <a:ea typeface="DejaVu Sans"/>
              </a:rPr>
              <a:t>le  directeur  d’ Apollo Minerals, administrateur et président de</a:t>
            </a:r>
            <a:endParaRPr b="0" lang="fr-FR" sz="1600" spc="-1" strike="noStrike">
              <a:latin typeface="Arial"/>
            </a:endParaRPr>
          </a:p>
          <a:p>
            <a:pPr>
              <a:lnSpc>
                <a:spcPct val="100000"/>
              </a:lnSpc>
            </a:pPr>
            <a:r>
              <a:rPr b="0" lang="fr-FR" sz="1600" spc="-1" strike="noStrike">
                <a:solidFill>
                  <a:srgbClr val="ffffff"/>
                </a:solidFill>
                <a:latin typeface="Calibri"/>
                <a:ea typeface="DejaVu Sans"/>
              </a:rPr>
              <a:t>Mines  du Salat, gagne </a:t>
            </a:r>
            <a:endParaRPr b="0" lang="fr-FR" sz="1600" spc="-1" strike="noStrike">
              <a:latin typeface="Arial"/>
            </a:endParaRPr>
          </a:p>
          <a:p>
            <a:pPr>
              <a:lnSpc>
                <a:spcPct val="100000"/>
              </a:lnSpc>
            </a:pPr>
            <a:r>
              <a:rPr b="0" lang="fr-FR" sz="1600" spc="-1" strike="noStrike">
                <a:solidFill>
                  <a:srgbClr val="ffffff"/>
                </a:solidFill>
                <a:latin typeface="Calibri"/>
                <a:ea typeface="DejaVu Sans"/>
              </a:rPr>
              <a:t>au total 17000  € / mois.</a:t>
            </a:r>
            <a:endParaRPr b="0" lang="fr-FR" sz="1600" spc="-1" strike="noStrike">
              <a:latin typeface="Arial"/>
            </a:endParaRPr>
          </a:p>
        </p:txBody>
      </p:sp>
      <p:sp>
        <p:nvSpPr>
          <p:cNvPr id="179" name="CustomShape 5"/>
          <p:cNvSpPr/>
          <p:nvPr/>
        </p:nvSpPr>
        <p:spPr>
          <a:xfrm rot="361200">
            <a:off x="6519960" y="70920"/>
            <a:ext cx="2635200" cy="2163240"/>
          </a:xfrm>
          <a:prstGeom prst="rect">
            <a:avLst/>
          </a:prstGeom>
          <a:noFill/>
          <a:ln>
            <a:noFill/>
          </a:ln>
        </p:spPr>
        <p:style>
          <a:lnRef idx="0"/>
          <a:fillRef idx="0"/>
          <a:effectRef idx="0"/>
          <a:fontRef idx="minor"/>
        </p:style>
        <p:txBody>
          <a:bodyPr lIns="90000" rIns="90000" tIns="45000" bIns="45000"/>
          <a:p>
            <a:pPr>
              <a:lnSpc>
                <a:spcPct val="100000"/>
              </a:lnSpc>
            </a:pPr>
            <a:endParaRPr b="0" lang="fr-FR" sz="1800" spc="-1" strike="noStrike">
              <a:latin typeface="Arial"/>
            </a:endParaRPr>
          </a:p>
          <a:p>
            <a:pPr>
              <a:lnSpc>
                <a:spcPct val="100000"/>
              </a:lnSpc>
            </a:pPr>
            <a:r>
              <a:rPr b="1" lang="fr-FR" sz="2000" spc="-1" strike="noStrike">
                <a:solidFill>
                  <a:srgbClr val="f9f3dd"/>
                </a:solidFill>
                <a:latin typeface="Calibri"/>
                <a:ea typeface="DejaVu Sans"/>
              </a:rPr>
              <a:t>Le cyanure de sodium,   utilisé  par l'industrie extractive aurifère, est un composé chimique extrêmement toxique.</a:t>
            </a:r>
            <a:endParaRPr b="0" lang="fr-FR" sz="2000" spc="-1" strike="noStrike">
              <a:latin typeface="Arial"/>
            </a:endParaRPr>
          </a:p>
          <a:p>
            <a:pPr>
              <a:lnSpc>
                <a:spcPct val="100000"/>
              </a:lnSpc>
            </a:pPr>
            <a:endParaRPr b="0" lang="fr-FR" sz="2000" spc="-1" strike="noStrike">
              <a:latin typeface="Arial"/>
            </a:endParaRPr>
          </a:p>
        </p:txBody>
      </p:sp>
      <p:sp>
        <p:nvSpPr>
          <p:cNvPr id="180" name="CustomShape 6"/>
          <p:cNvSpPr/>
          <p:nvPr/>
        </p:nvSpPr>
        <p:spPr>
          <a:xfrm rot="20935200">
            <a:off x="5169240" y="1758960"/>
            <a:ext cx="6092640" cy="1279080"/>
          </a:xfrm>
          <a:prstGeom prst="rect">
            <a:avLst/>
          </a:prstGeom>
          <a:noFill/>
          <a:ln>
            <a:noFill/>
          </a:ln>
        </p:spPr>
        <p:style>
          <a:lnRef idx="0"/>
          <a:fillRef idx="0"/>
          <a:effectRef idx="0"/>
          <a:fontRef idx="minor"/>
        </p:style>
        <p:txBody>
          <a:bodyPr lIns="90000" rIns="90000" tIns="45000" bIns="45000"/>
          <a:p>
            <a:pPr>
              <a:lnSpc>
                <a:spcPct val="100000"/>
              </a:lnSpc>
            </a:pPr>
            <a:endParaRPr b="0" lang="fr-FR" sz="1800" spc="-1" strike="noStrike">
              <a:latin typeface="Arial"/>
            </a:endParaRPr>
          </a:p>
          <a:p>
            <a:pPr>
              <a:lnSpc>
                <a:spcPct val="100000"/>
              </a:lnSpc>
            </a:pPr>
            <a:r>
              <a:rPr b="1" lang="fr-FR" sz="2000" spc="-1" strike="noStrike">
                <a:solidFill>
                  <a:srgbClr val="f9f3dd"/>
                </a:solidFill>
                <a:latin typeface="Calibri"/>
                <a:ea typeface="DejaVu Sans"/>
              </a:rPr>
              <a:t>Ses effets sur l'environnement, </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la santé et la biodiversité, sont </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catastrophiques et irréversibles</a:t>
            </a:r>
            <a:r>
              <a:rPr b="1" lang="fr-FR" sz="2000" spc="-1" strike="noStrike">
                <a:solidFill>
                  <a:srgbClr val="e46c0a"/>
                </a:solidFill>
                <a:latin typeface="Calibri"/>
                <a:ea typeface="DejaVu Sans"/>
              </a:rPr>
              <a:t> </a:t>
            </a:r>
            <a:endParaRPr b="0" lang="fr-FR" sz="2000" spc="-1" strike="noStrike">
              <a:latin typeface="Arial"/>
            </a:endParaRPr>
          </a:p>
        </p:txBody>
      </p:sp>
      <p:sp>
        <p:nvSpPr>
          <p:cNvPr id="181" name="CustomShape 7"/>
          <p:cNvSpPr/>
          <p:nvPr/>
        </p:nvSpPr>
        <p:spPr>
          <a:xfrm>
            <a:off x="5292000" y="3573000"/>
            <a:ext cx="4031640" cy="130968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ffc000"/>
                </a:solidFill>
                <a:latin typeface="Calibri"/>
                <a:ea typeface="DejaVu Sans"/>
              </a:rPr>
              <a:t>pourtant l’or n’est utilisé qu’à hauteur de 8%dans l’industrie,</a:t>
            </a:r>
            <a:endParaRPr b="0" lang="fr-FR" sz="2000" spc="-1" strike="noStrike">
              <a:latin typeface="Arial"/>
            </a:endParaRPr>
          </a:p>
          <a:p>
            <a:pPr>
              <a:lnSpc>
                <a:spcPct val="100000"/>
              </a:lnSpc>
            </a:pPr>
            <a:r>
              <a:rPr b="1" lang="fr-FR" sz="2000" spc="-1" strike="noStrike">
                <a:solidFill>
                  <a:srgbClr val="ffc000"/>
                </a:solidFill>
                <a:latin typeface="Calibri"/>
                <a:ea typeface="DejaVu Sans"/>
              </a:rPr>
              <a:t>le reste va dans les coffres des banques et dans la bijouterie</a:t>
            </a:r>
            <a:endParaRPr b="0" lang="fr-FR" sz="2000" spc="-1" strike="noStrike">
              <a:latin typeface="Arial"/>
            </a:endParaRPr>
          </a:p>
        </p:txBody>
      </p:sp>
      <p:sp>
        <p:nvSpPr>
          <p:cNvPr id="182" name="CustomShape 8"/>
          <p:cNvSpPr/>
          <p:nvPr/>
        </p:nvSpPr>
        <p:spPr>
          <a:xfrm rot="20921400">
            <a:off x="5508000" y="5372640"/>
            <a:ext cx="3635280" cy="368640"/>
          </a:xfrm>
          <a:prstGeom prst="rect">
            <a:avLst/>
          </a:prstGeom>
          <a:noFill/>
          <a:ln>
            <a:noFill/>
          </a:ln>
        </p:spPr>
        <p:style>
          <a:lnRef idx="0"/>
          <a:fillRef idx="0"/>
          <a:effectRef idx="0"/>
          <a:fontRef idx="minor"/>
        </p:style>
      </p:sp>
      <p:sp>
        <p:nvSpPr>
          <p:cNvPr id="183" name="CustomShape 9"/>
          <p:cNvSpPr/>
          <p:nvPr/>
        </p:nvSpPr>
        <p:spPr>
          <a:xfrm rot="20933400">
            <a:off x="5041440" y="5213160"/>
            <a:ext cx="4143600" cy="100476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ffffff"/>
                </a:solidFill>
                <a:latin typeface="Calibri"/>
                <a:ea typeface="DejaVu Sans"/>
              </a:rPr>
              <a:t>et plus de 50 % de l’or, de l’argent, du cuivre, de l’aluminium, sont retraités dans le monde selon l’UNEP 2011.</a:t>
            </a:r>
            <a:endParaRPr b="0" lang="fr-FR" sz="2000" spc="-1" strike="noStrike">
              <a:latin typeface="Arial"/>
            </a:endParaRPr>
          </a:p>
        </p:txBody>
      </p:sp>
      <p:sp>
        <p:nvSpPr>
          <p:cNvPr id="184" name="CustomShape 10"/>
          <p:cNvSpPr/>
          <p:nvPr/>
        </p:nvSpPr>
        <p:spPr>
          <a:xfrm>
            <a:off x="2699640" y="1268640"/>
            <a:ext cx="3743640" cy="1004760"/>
          </a:xfrm>
          <a:prstGeom prst="rect">
            <a:avLst/>
          </a:prstGeom>
          <a:ln>
            <a:round/>
          </a:ln>
        </p:spPr>
        <p:style>
          <a:lnRef idx="2">
            <a:schemeClr val="accent2"/>
          </a:lnRef>
          <a:fillRef idx="1">
            <a:schemeClr val="lt1"/>
          </a:fillRef>
          <a:effectRef idx="0">
            <a:schemeClr val="accent2"/>
          </a:effectRef>
          <a:fontRef idx="minor"/>
        </p:style>
        <p:txBody>
          <a:bodyPr lIns="90000" rIns="90000" tIns="45000" bIns="45000"/>
          <a:p>
            <a:pPr>
              <a:lnSpc>
                <a:spcPct val="100000"/>
              </a:lnSpc>
            </a:pPr>
            <a:r>
              <a:rPr b="1" lang="fr-FR" sz="2000" spc="-1" strike="noStrike">
                <a:solidFill>
                  <a:srgbClr val="f9f3dd"/>
                </a:solidFill>
                <a:latin typeface="Calibri"/>
                <a:ea typeface="DejaVu Sans"/>
              </a:rPr>
              <a:t>  </a:t>
            </a:r>
            <a:r>
              <a:rPr b="1" lang="fr-FR" sz="2000" spc="-1" strike="noStrike">
                <a:solidFill>
                  <a:srgbClr val="f9f3dd"/>
                </a:solidFill>
                <a:latin typeface="Calibri"/>
                <a:ea typeface="DejaVu Sans"/>
              </a:rPr>
              <a:t>UN PROJET DE RE-OUVERTURE</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    </a:t>
            </a:r>
            <a:r>
              <a:rPr b="1" lang="fr-FR" sz="2000" spc="-1" strike="noStrike">
                <a:solidFill>
                  <a:srgbClr val="f9f3dd"/>
                </a:solidFill>
                <a:latin typeface="Calibri"/>
                <a:ea typeface="DejaVu Sans"/>
              </a:rPr>
              <a:t>D’UNE MINE DE </a:t>
            </a:r>
            <a:r>
              <a:rPr b="1" lang="fr-FR" sz="2000" spc="-1" strike="noStrike">
                <a:solidFill>
                  <a:srgbClr val="262626"/>
                </a:solidFill>
                <a:latin typeface="Calibri"/>
                <a:ea typeface="DejaVu Sans"/>
              </a:rPr>
              <a:t>TUNGSTENE</a:t>
            </a:r>
            <a:r>
              <a:rPr b="1" lang="fr-FR" sz="2000" spc="-1" strike="noStrike">
                <a:solidFill>
                  <a:srgbClr val="f9f3dd"/>
                </a:solidFill>
                <a:latin typeface="Calibri"/>
                <a:ea typeface="DejaVu Sans"/>
              </a:rPr>
              <a:t>,</a:t>
            </a:r>
            <a:endParaRPr b="0" lang="fr-FR" sz="2000" spc="-1" strike="noStrike">
              <a:latin typeface="Arial"/>
            </a:endParaRPr>
          </a:p>
          <a:p>
            <a:pPr>
              <a:lnSpc>
                <a:spcPct val="100000"/>
              </a:lnSpc>
            </a:pPr>
            <a:r>
              <a:rPr b="1" lang="fr-FR" sz="2000" spc="-1" strike="noStrike">
                <a:solidFill>
                  <a:srgbClr val="f9f3dd"/>
                </a:solidFill>
                <a:latin typeface="Calibri"/>
                <a:ea typeface="DejaVu Sans"/>
              </a:rPr>
              <a:t>         </a:t>
            </a:r>
            <a:r>
              <a:rPr b="1" lang="fr-FR" sz="2000" spc="-1" strike="noStrike">
                <a:solidFill>
                  <a:srgbClr val="f9f3dd"/>
                </a:solidFill>
                <a:latin typeface="Calibri"/>
                <a:ea typeface="DejaVu Sans"/>
              </a:rPr>
              <a:t>D’ </a:t>
            </a:r>
            <a:r>
              <a:rPr b="1" lang="fr-FR" sz="2000" spc="-1" strike="noStrike">
                <a:solidFill>
                  <a:srgbClr val="000000"/>
                </a:solidFill>
                <a:latin typeface="Calibri"/>
                <a:ea typeface="DejaVu Sans"/>
              </a:rPr>
              <a:t>AMIANTE</a:t>
            </a:r>
            <a:r>
              <a:rPr b="1" lang="fr-FR" sz="2000" spc="-1" strike="noStrike">
                <a:solidFill>
                  <a:srgbClr val="f9f3dd"/>
                </a:solidFill>
                <a:latin typeface="Calibri"/>
                <a:ea typeface="DejaVu Sans"/>
              </a:rPr>
              <a:t> … ET D</a:t>
            </a:r>
            <a:r>
              <a:rPr b="1" lang="fr-FR" sz="2000" spc="-1" strike="noStrike">
                <a:solidFill>
                  <a:srgbClr val="ee6b00"/>
                </a:solidFill>
                <a:latin typeface="Calibri"/>
                <a:ea typeface="DejaVu Sans"/>
              </a:rPr>
              <a:t>’ OR</a:t>
            </a:r>
            <a:r>
              <a:rPr b="1" lang="fr-FR" sz="2000" spc="-1" strike="noStrike">
                <a:solidFill>
                  <a:srgbClr val="f9f3dd"/>
                </a:solidFill>
                <a:latin typeface="Calibri"/>
                <a:ea typeface="DejaVu Sans"/>
              </a:rPr>
              <a:t>.</a:t>
            </a:r>
            <a:endParaRPr b="0" lang="fr-FR"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CustomShape 1"/>
          <p:cNvSpPr/>
          <p:nvPr/>
        </p:nvSpPr>
        <p:spPr>
          <a:xfrm>
            <a:off x="457200" y="274680"/>
            <a:ext cx="8228880" cy="1142280"/>
          </a:xfrm>
          <a:prstGeom prst="rect">
            <a:avLst/>
          </a:prstGeom>
          <a:noFill/>
          <a:ln>
            <a:noFill/>
          </a:ln>
        </p:spPr>
        <p:style>
          <a:lnRef idx="0"/>
          <a:fillRef idx="0"/>
          <a:effectRef idx="0"/>
          <a:fontRef idx="minor"/>
        </p:style>
      </p:sp>
      <p:sp>
        <p:nvSpPr>
          <p:cNvPr id="90" name="CustomShape 2"/>
          <p:cNvSpPr/>
          <p:nvPr/>
        </p:nvSpPr>
        <p:spPr>
          <a:xfrm>
            <a:off x="457200" y="1600200"/>
            <a:ext cx="8228880" cy="4525200"/>
          </a:xfrm>
          <a:prstGeom prst="rect">
            <a:avLst/>
          </a:prstGeom>
          <a:noFill/>
          <a:ln>
            <a:noFill/>
          </a:ln>
        </p:spPr>
        <p:style>
          <a:lnRef idx="0"/>
          <a:fillRef idx="0"/>
          <a:effectRef idx="0"/>
          <a:fontRef idx="minor"/>
        </p:style>
      </p:sp>
      <p:graphicFrame>
        <p:nvGraphicFramePr>
          <p:cNvPr id="91" name="Object 3"/>
          <p:cNvGraphicFramePr/>
          <p:nvPr/>
        </p:nvGraphicFramePr>
        <p:xfrm>
          <a:off x="-900720" y="-459360"/>
          <a:ext cx="11716920" cy="8883000"/>
        </p:xfrm>
        <a:graphic>
          <a:graphicData uri="http://schemas.openxmlformats.org/presentationml/2006/ole">
            <p:oleObj progId="FoxitReader.Document" r:id="rId1" spid="">
              <p:embed/>
              <p:pic>
                <p:nvPicPr>
                  <p:cNvPr id="92" name="Object 2" descr=""/>
                  <p:cNvPicPr/>
                  <p:nvPr/>
                </p:nvPicPr>
                <p:blipFill>
                  <a:blip r:embed="rId2"/>
                  <a:stretch/>
                </p:blipFill>
                <p:spPr>
                  <a:xfrm>
                    <a:off x="-900720" y="-459360"/>
                    <a:ext cx="11716920" cy="8883000"/>
                  </a:xfrm>
                  <a:prstGeom prst="rect">
                    <a:avLst/>
                  </a:prstGeom>
                  <a:ln>
                    <a:noFill/>
                  </a:ln>
                </p:spPr>
              </p:pic>
            </p:oleObj>
          </a:graphicData>
        </a:graphic>
      </p:graphicFrame>
      <p:sp>
        <p:nvSpPr>
          <p:cNvPr id="93" name="CustomShape 4"/>
          <p:cNvSpPr/>
          <p:nvPr/>
        </p:nvSpPr>
        <p:spPr>
          <a:xfrm rot="1687200">
            <a:off x="36360" y="2249280"/>
            <a:ext cx="3448800" cy="94356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ffc000"/>
                </a:solidFill>
                <a:latin typeface="Calibri"/>
                <a:ea typeface="DejaVu Sans"/>
              </a:rPr>
              <a:t>          </a:t>
            </a:r>
            <a:r>
              <a:rPr b="1" i="1" lang="fr-FR" sz="1800" spc="-1" strike="noStrike" u="sng">
                <a:solidFill>
                  <a:srgbClr val="ffff00"/>
                </a:solidFill>
                <a:uFillTx/>
                <a:latin typeface="Calibri"/>
                <a:ea typeface="DejaVu Sans"/>
              </a:rPr>
              <a:t>Projet galerie de recherches</a:t>
            </a:r>
            <a:endParaRPr b="0" lang="fr-FR" sz="1800" spc="-1" strike="noStrike">
              <a:latin typeface="Arial"/>
            </a:endParaRPr>
          </a:p>
          <a:p>
            <a:pPr>
              <a:lnSpc>
                <a:spcPct val="100000"/>
              </a:lnSpc>
            </a:pPr>
            <a:r>
              <a:rPr b="1" i="1" lang="fr-FR" sz="1800" spc="-1" strike="noStrike">
                <a:solidFill>
                  <a:srgbClr val="ffff00"/>
                </a:solidFill>
                <a:latin typeface="Calibri"/>
                <a:ea typeface="DejaVu Sans"/>
              </a:rPr>
              <a:t>           </a:t>
            </a:r>
            <a:r>
              <a:rPr b="1" i="1" lang="fr-FR" sz="1800" spc="-1" strike="noStrike">
                <a:solidFill>
                  <a:srgbClr val="ffff00"/>
                </a:solidFill>
                <a:latin typeface="Calibri"/>
                <a:ea typeface="DejaVu Sans"/>
              </a:rPr>
              <a:t>L = 2km ; section = 5m x 5m</a:t>
            </a:r>
            <a:endParaRPr b="0" lang="fr-FR" sz="1800" spc="-1" strike="noStrike">
              <a:latin typeface="Arial"/>
            </a:endParaRPr>
          </a:p>
          <a:p>
            <a:pPr>
              <a:lnSpc>
                <a:spcPct val="100000"/>
              </a:lnSpc>
            </a:pPr>
            <a:r>
              <a:rPr b="1" i="1" lang="fr-FR" sz="1800" spc="-1" strike="noStrike">
                <a:solidFill>
                  <a:srgbClr val="ff0000"/>
                </a:solidFill>
                <a:latin typeface="Calibri"/>
                <a:ea typeface="DejaVu Sans"/>
              </a:rPr>
              <a:t>         </a:t>
            </a:r>
            <a:r>
              <a:rPr b="1" i="1" lang="fr-FR" sz="1800" spc="-1" strike="noStrike">
                <a:solidFill>
                  <a:srgbClr val="ff0000"/>
                </a:solidFill>
                <a:latin typeface="Calibri"/>
                <a:ea typeface="DejaVu Sans"/>
              </a:rPr>
              <a:t>Dossier Variscan Mines 2014</a:t>
            </a:r>
            <a:r>
              <a:rPr b="0" lang="fr-FR" sz="1800" spc="-1" strike="noStrike">
                <a:solidFill>
                  <a:srgbClr val="ff0000"/>
                </a:solidFill>
                <a:latin typeface="Calibri"/>
                <a:ea typeface="DejaVu Sans"/>
              </a:rPr>
              <a:t> </a:t>
            </a:r>
            <a:endParaRPr b="0" lang="fr-FR" sz="1800" spc="-1" strike="noStrike">
              <a:latin typeface="Arial"/>
            </a:endParaRPr>
          </a:p>
        </p:txBody>
      </p:sp>
      <p:sp>
        <p:nvSpPr>
          <p:cNvPr id="94" name="CustomShape 5"/>
          <p:cNvSpPr/>
          <p:nvPr/>
        </p:nvSpPr>
        <p:spPr>
          <a:xfrm>
            <a:off x="2915640" y="1052640"/>
            <a:ext cx="183960" cy="368640"/>
          </a:xfrm>
          <a:prstGeom prst="rect">
            <a:avLst/>
          </a:prstGeom>
          <a:noFill/>
          <a:ln>
            <a:noFill/>
          </a:ln>
        </p:spPr>
        <p:style>
          <a:lnRef idx="0"/>
          <a:fillRef idx="0"/>
          <a:effectRef idx="0"/>
          <a:fontRef idx="minor"/>
        </p:style>
      </p:sp>
      <p:sp>
        <p:nvSpPr>
          <p:cNvPr id="95" name="CustomShape 6"/>
          <p:cNvSpPr/>
          <p:nvPr/>
        </p:nvSpPr>
        <p:spPr>
          <a:xfrm>
            <a:off x="2771640" y="1340640"/>
            <a:ext cx="1119960" cy="368640"/>
          </a:xfrm>
          <a:prstGeom prst="rect">
            <a:avLst/>
          </a:prstGeom>
          <a:noFill/>
          <a:ln>
            <a:noFill/>
          </a:ln>
        </p:spPr>
        <p:style>
          <a:lnRef idx="0"/>
          <a:fillRef idx="0"/>
          <a:effectRef idx="0"/>
          <a:fontRef idx="minor"/>
        </p:style>
      </p:sp>
      <p:sp>
        <p:nvSpPr>
          <p:cNvPr id="96" name="CustomShape 7"/>
          <p:cNvSpPr/>
          <p:nvPr/>
        </p:nvSpPr>
        <p:spPr>
          <a:xfrm flipH="1">
            <a:off x="2050920" y="1700640"/>
            <a:ext cx="1079280" cy="364320"/>
          </a:xfrm>
          <a:prstGeom prst="rect">
            <a:avLst/>
          </a:prstGeom>
          <a:noFill/>
          <a:ln>
            <a:no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Calibri"/>
                <a:ea typeface="DejaVu Sans"/>
              </a:rPr>
              <a:t>  </a:t>
            </a:r>
            <a:r>
              <a:rPr b="1" lang="fr-FR" sz="1800" spc="-1" strike="noStrike">
                <a:solidFill>
                  <a:srgbClr val="ffffff"/>
                </a:solidFill>
                <a:latin typeface="Calibri"/>
                <a:ea typeface="DejaVu Sans"/>
              </a:rPr>
              <a:t>1230 m</a:t>
            </a:r>
            <a:endParaRPr b="0" lang="fr-FR" sz="1800" spc="-1" strike="noStrike">
              <a:latin typeface="Arial"/>
            </a:endParaRPr>
          </a:p>
        </p:txBody>
      </p:sp>
      <p:sp>
        <p:nvSpPr>
          <p:cNvPr id="97" name="CustomShape 8"/>
          <p:cNvSpPr/>
          <p:nvPr/>
        </p:nvSpPr>
        <p:spPr>
          <a:xfrm>
            <a:off x="2267640" y="4509000"/>
            <a:ext cx="791280" cy="364320"/>
          </a:xfrm>
          <a:prstGeom prst="rect">
            <a:avLst/>
          </a:prstGeom>
          <a:noFill/>
          <a:ln>
            <a:noFill/>
          </a:ln>
        </p:spPr>
        <p:style>
          <a:lnRef idx="0"/>
          <a:fillRef idx="0"/>
          <a:effectRef idx="0"/>
          <a:fontRef idx="minor"/>
        </p:style>
        <p:txBody>
          <a:bodyPr lIns="90000" rIns="90000" tIns="45000" bIns="45000"/>
          <a:p>
            <a:pPr>
              <a:lnSpc>
                <a:spcPct val="100000"/>
              </a:lnSpc>
            </a:pPr>
            <a:r>
              <a:rPr b="1" lang="fr-FR" sz="1800" spc="-1" strike="noStrike">
                <a:solidFill>
                  <a:srgbClr val="ffffff"/>
                </a:solidFill>
                <a:latin typeface="Calibri"/>
                <a:ea typeface="DejaVu Sans"/>
              </a:rPr>
              <a:t>850 m</a:t>
            </a:r>
            <a:endParaRPr b="0" lang="fr-FR" sz="1800" spc="-1" strike="noStrike">
              <a:latin typeface="Arial"/>
            </a:endParaRPr>
          </a:p>
        </p:txBody>
      </p:sp>
      <p:sp>
        <p:nvSpPr>
          <p:cNvPr id="98" name="CustomShape 9"/>
          <p:cNvSpPr/>
          <p:nvPr/>
        </p:nvSpPr>
        <p:spPr>
          <a:xfrm>
            <a:off x="7380360" y="620640"/>
            <a:ext cx="183960" cy="368640"/>
          </a:xfrm>
          <a:prstGeom prst="rect">
            <a:avLst/>
          </a:prstGeom>
          <a:noFill/>
          <a:ln>
            <a:noFill/>
          </a:ln>
        </p:spPr>
        <p:style>
          <a:lnRef idx="0"/>
          <a:fillRef idx="0"/>
          <a:effectRef idx="0"/>
          <a:fontRef idx="minor"/>
        </p:style>
      </p:sp>
      <p:sp>
        <p:nvSpPr>
          <p:cNvPr id="99" name="CustomShape 10"/>
          <p:cNvSpPr/>
          <p:nvPr/>
        </p:nvSpPr>
        <p:spPr>
          <a:xfrm>
            <a:off x="7236360" y="1052640"/>
            <a:ext cx="1583280" cy="368640"/>
          </a:xfrm>
          <a:prstGeom prst="rect">
            <a:avLst/>
          </a:prstGeom>
          <a:noFill/>
          <a:ln>
            <a:noFill/>
          </a:ln>
        </p:spPr>
        <p:style>
          <a:lnRef idx="0"/>
          <a:fillRef idx="0"/>
          <a:effectRef idx="0"/>
          <a:fontRef idx="minor"/>
        </p:style>
      </p:sp>
      <p:sp>
        <p:nvSpPr>
          <p:cNvPr id="100" name="CustomShape 11"/>
          <p:cNvSpPr/>
          <p:nvPr/>
        </p:nvSpPr>
        <p:spPr>
          <a:xfrm>
            <a:off x="5868000" y="1772640"/>
            <a:ext cx="3455640" cy="516600"/>
          </a:xfrm>
          <a:prstGeom prst="rect">
            <a:avLst/>
          </a:prstGeom>
          <a:noFill/>
          <a:ln>
            <a:noFill/>
          </a:ln>
        </p:spPr>
        <p:style>
          <a:lnRef idx="0"/>
          <a:fillRef idx="0"/>
          <a:effectRef idx="0"/>
          <a:fontRef idx="minor"/>
        </p:style>
        <p:txBody>
          <a:bodyPr lIns="90000" rIns="90000" tIns="45000" bIns="45000"/>
          <a:p>
            <a:pPr>
              <a:lnSpc>
                <a:spcPct val="100000"/>
              </a:lnSpc>
            </a:pPr>
            <a:r>
              <a:rPr b="1" i="1" lang="fr-FR" sz="2000" spc="-1" strike="noStrike">
                <a:solidFill>
                  <a:srgbClr val="00b0f0"/>
                </a:solidFill>
                <a:latin typeface="Comic Sans MS"/>
                <a:ea typeface="DejaVu Sans"/>
              </a:rPr>
              <a:t>     </a:t>
            </a:r>
            <a:r>
              <a:rPr b="1" i="1" lang="fr-FR" sz="2800" spc="-1" strike="noStrike">
                <a:solidFill>
                  <a:srgbClr val="00b0f0"/>
                </a:solidFill>
                <a:latin typeface="Comic Sans MS"/>
                <a:ea typeface="DejaVu Sans"/>
              </a:rPr>
              <a:t>SOURCES</a:t>
            </a:r>
            <a:endParaRPr b="0" lang="fr-FR" sz="2800" spc="-1" strike="noStrike">
              <a:latin typeface="Arial"/>
            </a:endParaRPr>
          </a:p>
        </p:txBody>
      </p:sp>
      <p:sp>
        <p:nvSpPr>
          <p:cNvPr id="101" name="CustomShape 12"/>
          <p:cNvSpPr/>
          <p:nvPr/>
        </p:nvSpPr>
        <p:spPr>
          <a:xfrm rot="20574600">
            <a:off x="2682360" y="5430600"/>
            <a:ext cx="4642200" cy="577440"/>
          </a:xfrm>
          <a:prstGeom prst="rect">
            <a:avLst/>
          </a:prstGeom>
          <a:noFill/>
          <a:ln>
            <a:noFill/>
          </a:ln>
        </p:spPr>
        <p:style>
          <a:lnRef idx="0"/>
          <a:fillRef idx="0"/>
          <a:effectRef idx="0"/>
          <a:fontRef idx="minor"/>
        </p:style>
        <p:txBody>
          <a:bodyPr lIns="90000" rIns="90000" tIns="45000" bIns="45000"/>
          <a:p>
            <a:pPr>
              <a:lnSpc>
                <a:spcPct val="100000"/>
              </a:lnSpc>
            </a:pPr>
            <a:r>
              <a:rPr b="1" lang="fr-FR" sz="2800" spc="-1" strike="noStrike">
                <a:solidFill>
                  <a:srgbClr val="00b0f0"/>
                </a:solidFill>
                <a:latin typeface="Calibri"/>
                <a:ea typeface="DejaVu Sans"/>
              </a:rPr>
              <a:t>            </a:t>
            </a:r>
            <a:r>
              <a:rPr b="1" i="1" lang="fr-FR" sz="3200" spc="-1" strike="noStrike">
                <a:solidFill>
                  <a:srgbClr val="00b0f0"/>
                </a:solidFill>
                <a:latin typeface="Comic Sans MS"/>
                <a:ea typeface="DejaVu Sans"/>
              </a:rPr>
              <a:t>LE    SALAT</a:t>
            </a:r>
            <a:endParaRPr b="0" lang="fr-FR" sz="3200" spc="-1" strike="noStrike">
              <a:latin typeface="Arial"/>
            </a:endParaRPr>
          </a:p>
        </p:txBody>
      </p:sp>
      <p:sp>
        <p:nvSpPr>
          <p:cNvPr id="102" name="CustomShape 13"/>
          <p:cNvSpPr/>
          <p:nvPr/>
        </p:nvSpPr>
        <p:spPr>
          <a:xfrm>
            <a:off x="3636000" y="0"/>
            <a:ext cx="5832000" cy="730080"/>
          </a:xfrm>
          <a:prstGeom prst="rect">
            <a:avLst/>
          </a:prstGeom>
          <a:solidFill>
            <a:srgbClr val="ffff00"/>
          </a:solidFill>
          <a:ln>
            <a:solidFill>
              <a:schemeClr val="tx1"/>
            </a:solid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Calibri"/>
                <a:ea typeface="DejaVu Sans"/>
              </a:rPr>
              <a:t>PERM de Couflens      </a:t>
            </a:r>
            <a:r>
              <a:rPr b="1" lang="fr-FR" sz="2400" spc="-1" strike="noStrike" u="sng">
                <a:solidFill>
                  <a:srgbClr val="000000"/>
                </a:solidFill>
                <a:uFillTx/>
                <a:latin typeface="Calibri"/>
                <a:ea typeface="DejaVu Sans"/>
              </a:rPr>
              <a:t>W03</a:t>
            </a:r>
            <a:r>
              <a:rPr b="1" lang="fr-FR" sz="2000" spc="-1" strike="noStrike" u="sng">
                <a:solidFill>
                  <a:srgbClr val="000000"/>
                </a:solidFill>
                <a:uFillTx/>
                <a:latin typeface="Calibri"/>
                <a:ea typeface="DejaVu Sans"/>
              </a:rPr>
              <a:t> </a:t>
            </a:r>
            <a:r>
              <a:rPr b="1" lang="fr-FR" sz="2000" spc="-1" strike="noStrike" u="sng">
                <a:solidFill>
                  <a:srgbClr val="e46c0a"/>
                </a:solidFill>
                <a:uFillTx/>
                <a:latin typeface="Calibri"/>
                <a:ea typeface="DejaVu Sans"/>
              </a:rPr>
              <a:t>+ </a:t>
            </a:r>
            <a:r>
              <a:rPr b="1" lang="fr-FR" sz="2400" spc="-1" strike="noStrike" u="sng">
                <a:solidFill>
                  <a:srgbClr val="e46c0a"/>
                </a:solidFill>
                <a:uFillTx/>
                <a:latin typeface="Calibri"/>
                <a:ea typeface="DejaVu Sans"/>
              </a:rPr>
              <a:t>OR</a:t>
            </a:r>
            <a:r>
              <a:rPr b="1" lang="fr-FR" sz="2000" spc="-1" strike="noStrike">
                <a:solidFill>
                  <a:srgbClr val="e46c0a"/>
                </a:solidFill>
                <a:latin typeface="Calibri"/>
                <a:ea typeface="DejaVu Sans"/>
              </a:rPr>
              <a:t> </a:t>
            </a:r>
            <a:r>
              <a:rPr b="1" lang="fr-FR" sz="1800" spc="-1" strike="noStrike">
                <a:solidFill>
                  <a:srgbClr val="000000"/>
                </a:solidFill>
                <a:latin typeface="Calibri"/>
                <a:ea typeface="DejaVu Sans"/>
              </a:rPr>
              <a:t>  Permis d’ Aurenere</a:t>
            </a:r>
            <a:endParaRPr b="0" lang="fr-FR" sz="1800" spc="-1" strike="noStrike">
              <a:latin typeface="Arial"/>
            </a:endParaRPr>
          </a:p>
          <a:p>
            <a:pPr>
              <a:lnSpc>
                <a:spcPct val="100000"/>
              </a:lnSpc>
            </a:pPr>
            <a:r>
              <a:rPr b="1" lang="fr-FR" sz="1800" spc="-1" strike="noStrike">
                <a:solidFill>
                  <a:srgbClr val="000000"/>
                </a:solidFill>
                <a:latin typeface="Calibri"/>
                <a:ea typeface="DejaVu Sans"/>
              </a:rPr>
              <a:t>42 km2_oct 2016</a:t>
            </a:r>
            <a:r>
              <a:rPr b="0" lang="fr-FR" sz="1800" spc="-1" strike="noStrike">
                <a:solidFill>
                  <a:srgbClr val="000000"/>
                </a:solidFill>
                <a:latin typeface="Calibri"/>
                <a:ea typeface="DejaVu Sans"/>
              </a:rPr>
              <a:t>                                  </a:t>
            </a:r>
            <a:r>
              <a:rPr b="1" lang="fr-FR" sz="1800" spc="-1" strike="noStrike">
                <a:solidFill>
                  <a:srgbClr val="000000"/>
                </a:solidFill>
                <a:latin typeface="Calibri"/>
                <a:ea typeface="DejaVu Sans"/>
              </a:rPr>
              <a:t>55 km2  Catalogne</a:t>
            </a:r>
            <a:r>
              <a:rPr b="0" lang="fr-FR" sz="1800" spc="-1" strike="noStrike">
                <a:solidFill>
                  <a:srgbClr val="000000"/>
                </a:solidFill>
                <a:latin typeface="Calibri"/>
                <a:ea typeface="DejaVu Sans"/>
              </a:rPr>
              <a:t>           </a:t>
            </a:r>
            <a:endParaRPr b="0" lang="fr-FR" sz="1800" spc="-1" strike="noStrike">
              <a:latin typeface="Arial"/>
            </a:endParaRPr>
          </a:p>
        </p:txBody>
      </p:sp>
      <p:sp>
        <p:nvSpPr>
          <p:cNvPr id="103" name="CustomShape 14"/>
          <p:cNvSpPr/>
          <p:nvPr/>
        </p:nvSpPr>
        <p:spPr>
          <a:xfrm>
            <a:off x="8100360" y="764640"/>
            <a:ext cx="215280" cy="359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4" name="CustomShape 15"/>
          <p:cNvSpPr/>
          <p:nvPr/>
        </p:nvSpPr>
        <p:spPr>
          <a:xfrm>
            <a:off x="4428000" y="1196640"/>
            <a:ext cx="647280" cy="503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5" name="CustomShape 16"/>
          <p:cNvSpPr/>
          <p:nvPr/>
        </p:nvSpPr>
        <p:spPr>
          <a:xfrm>
            <a:off x="7524360" y="5157360"/>
            <a:ext cx="1618920" cy="394920"/>
          </a:xfrm>
          <a:prstGeom prst="rect">
            <a:avLst/>
          </a:prstGeom>
          <a:noFill/>
          <a:ln>
            <a:noFill/>
          </a:ln>
        </p:spPr>
        <p:style>
          <a:lnRef idx="0"/>
          <a:fillRef idx="0"/>
          <a:effectRef idx="0"/>
          <a:fontRef idx="minor"/>
        </p:style>
        <p:txBody>
          <a:bodyPr lIns="90000" rIns="90000" tIns="45000" bIns="45000"/>
          <a:p>
            <a:pPr>
              <a:lnSpc>
                <a:spcPct val="100000"/>
              </a:lnSpc>
            </a:pPr>
            <a:r>
              <a:rPr b="1" lang="fr-FR" sz="2000" spc="-1" strike="noStrike">
                <a:solidFill>
                  <a:srgbClr val="ffffff"/>
                </a:solidFill>
                <a:latin typeface="Times New Roman"/>
                <a:ea typeface="DejaVu Sans"/>
              </a:rPr>
              <a:t>ROMANE</a:t>
            </a:r>
            <a:endParaRPr b="0" lang="fr-FR" sz="2000" spc="-1" strike="noStrike">
              <a:latin typeface="Arial"/>
            </a:endParaRPr>
          </a:p>
        </p:txBody>
      </p:sp>
      <p:sp>
        <p:nvSpPr>
          <p:cNvPr id="106" name="CustomShape 17"/>
          <p:cNvSpPr/>
          <p:nvPr/>
        </p:nvSpPr>
        <p:spPr>
          <a:xfrm>
            <a:off x="2123640" y="188640"/>
            <a:ext cx="1511280" cy="364320"/>
          </a:xfrm>
          <a:prstGeom prst="rect">
            <a:avLst/>
          </a:prstGeom>
          <a:noFill/>
          <a:ln>
            <a:noFill/>
          </a:ln>
        </p:spPr>
        <p:style>
          <a:lnRef idx="0"/>
          <a:fillRef idx="0"/>
          <a:effectRef idx="0"/>
          <a:fontRef idx="minor"/>
        </p:style>
        <p:txBody>
          <a:bodyPr lIns="90000" rIns="90000" tIns="45000" bIns="45000"/>
          <a:p>
            <a:pPr>
              <a:lnSpc>
                <a:spcPct val="100000"/>
              </a:lnSpc>
            </a:pPr>
            <a:r>
              <a:rPr b="1" lang="fr-FR" sz="1800" spc="-1" strike="noStrike">
                <a:solidFill>
                  <a:srgbClr val="000000"/>
                </a:solidFill>
                <a:latin typeface="Calibri"/>
                <a:ea typeface="DejaVu Sans"/>
              </a:rPr>
              <a:t>          </a:t>
            </a:r>
            <a:r>
              <a:rPr b="1" lang="fr-FR" sz="1800" spc="-1" strike="noStrike">
                <a:solidFill>
                  <a:srgbClr val="000000"/>
                </a:solidFill>
                <a:latin typeface="Calibri"/>
                <a:ea typeface="DejaVu Sans"/>
              </a:rPr>
              <a:t>1700 m</a:t>
            </a:r>
            <a:endParaRPr b="0" lang="fr-FR" sz="1800" spc="-1" strike="noStrike">
              <a:latin typeface="Arial"/>
            </a:endParaRPr>
          </a:p>
        </p:txBody>
      </p:sp>
      <p:sp>
        <p:nvSpPr>
          <p:cNvPr id="107" name="CustomShape 18"/>
          <p:cNvSpPr/>
          <p:nvPr/>
        </p:nvSpPr>
        <p:spPr>
          <a:xfrm>
            <a:off x="2915640" y="620640"/>
            <a:ext cx="699840" cy="575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8" name="CustomShape 19"/>
          <p:cNvSpPr/>
          <p:nvPr/>
        </p:nvSpPr>
        <p:spPr>
          <a:xfrm>
            <a:off x="1475640" y="404640"/>
            <a:ext cx="627840" cy="503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9" name="CustomShape 20"/>
          <p:cNvSpPr/>
          <p:nvPr/>
        </p:nvSpPr>
        <p:spPr>
          <a:xfrm>
            <a:off x="2123640" y="404640"/>
            <a:ext cx="627840" cy="503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10" name="CustomShape 21"/>
          <p:cNvSpPr/>
          <p:nvPr/>
        </p:nvSpPr>
        <p:spPr>
          <a:xfrm>
            <a:off x="5652000" y="1196640"/>
            <a:ext cx="627840" cy="503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1" name="CustomShape 22"/>
          <p:cNvSpPr/>
          <p:nvPr/>
        </p:nvSpPr>
        <p:spPr>
          <a:xfrm>
            <a:off x="6228360" y="1268640"/>
            <a:ext cx="627840" cy="503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12" name="CustomShape 23"/>
          <p:cNvSpPr/>
          <p:nvPr/>
        </p:nvSpPr>
        <p:spPr>
          <a:xfrm>
            <a:off x="8316360" y="764640"/>
            <a:ext cx="287280" cy="359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13" name="CustomShape 24"/>
          <p:cNvSpPr/>
          <p:nvPr/>
        </p:nvSpPr>
        <p:spPr>
          <a:xfrm>
            <a:off x="8604360" y="764640"/>
            <a:ext cx="287280" cy="359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4" name="CustomShape 25"/>
          <p:cNvSpPr/>
          <p:nvPr/>
        </p:nvSpPr>
        <p:spPr>
          <a:xfrm>
            <a:off x="7308360" y="1268640"/>
            <a:ext cx="647280" cy="431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15" name="CustomShape 26"/>
          <p:cNvSpPr/>
          <p:nvPr/>
        </p:nvSpPr>
        <p:spPr>
          <a:xfrm>
            <a:off x="7740360" y="764640"/>
            <a:ext cx="287280" cy="359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16" name="CustomShape 27"/>
          <p:cNvSpPr/>
          <p:nvPr/>
        </p:nvSpPr>
        <p:spPr>
          <a:xfrm>
            <a:off x="1259640" y="1340640"/>
            <a:ext cx="1119960" cy="368640"/>
          </a:xfrm>
          <a:prstGeom prst="rect">
            <a:avLst/>
          </a:prstGeom>
          <a:noFill/>
          <a:ln>
            <a:noFill/>
          </a:ln>
        </p:spPr>
        <p:style>
          <a:lnRef idx="0"/>
          <a:fillRef idx="0"/>
          <a:effectRef idx="0"/>
          <a:fontRef idx="minor"/>
        </p:style>
      </p:sp>
      <p:sp>
        <p:nvSpPr>
          <p:cNvPr id="117" name="CustomShape 28"/>
          <p:cNvSpPr/>
          <p:nvPr/>
        </p:nvSpPr>
        <p:spPr>
          <a:xfrm>
            <a:off x="755640" y="404640"/>
            <a:ext cx="627840" cy="503280"/>
          </a:xfrm>
          <a:prstGeom prst="downArrow">
            <a:avLst>
              <a:gd name="adj1" fmla="val 50000"/>
              <a:gd name="adj2" fmla="val 50000"/>
            </a:avLst>
          </a:prstGeom>
          <a:solidFill>
            <a:schemeClr val="tx1"/>
          </a:solidFill>
          <a:ln>
            <a:solidFill>
              <a:schemeClr val="accent6"/>
            </a:solidFill>
            <a:round/>
          </a:ln>
        </p:spPr>
        <p:style>
          <a:lnRef idx="2">
            <a:schemeClr val="accent1">
              <a:shade val="50000"/>
            </a:schemeClr>
          </a:lnRef>
          <a:fillRef idx="1">
            <a:schemeClr val="accent1"/>
          </a:fillRef>
          <a:effectRef idx="0">
            <a:schemeClr val="accent1"/>
          </a:effectRef>
          <a:fontRef idx="minor"/>
        </p:style>
      </p:sp>
      <p:sp>
        <p:nvSpPr>
          <p:cNvPr id="118" name="CustomShape 29"/>
          <p:cNvSpPr/>
          <p:nvPr/>
        </p:nvSpPr>
        <p:spPr>
          <a:xfrm>
            <a:off x="107640" y="404640"/>
            <a:ext cx="627840" cy="503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19" name="CustomShape 30"/>
          <p:cNvSpPr/>
          <p:nvPr/>
        </p:nvSpPr>
        <p:spPr>
          <a:xfrm>
            <a:off x="3564000" y="1124640"/>
            <a:ext cx="647280" cy="503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20" name="CustomShape 31"/>
          <p:cNvSpPr/>
          <p:nvPr/>
        </p:nvSpPr>
        <p:spPr>
          <a:xfrm>
            <a:off x="5004000" y="1196640"/>
            <a:ext cx="627840" cy="503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21" name="CustomShape 32"/>
          <p:cNvSpPr/>
          <p:nvPr/>
        </p:nvSpPr>
        <p:spPr>
          <a:xfrm>
            <a:off x="6732360" y="1268640"/>
            <a:ext cx="627840" cy="431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2" name="CustomShape 33"/>
          <p:cNvSpPr/>
          <p:nvPr/>
        </p:nvSpPr>
        <p:spPr>
          <a:xfrm>
            <a:off x="8496000" y="1196640"/>
            <a:ext cx="647280" cy="503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23" name="CustomShape 34"/>
          <p:cNvSpPr/>
          <p:nvPr/>
        </p:nvSpPr>
        <p:spPr>
          <a:xfrm>
            <a:off x="1691640" y="1340640"/>
            <a:ext cx="1119960" cy="368640"/>
          </a:xfrm>
          <a:prstGeom prst="rect">
            <a:avLst/>
          </a:prstGeom>
          <a:noFill/>
          <a:ln>
            <a:noFill/>
          </a:ln>
        </p:spPr>
        <p:style>
          <a:lnRef idx="0"/>
          <a:fillRef idx="0"/>
          <a:effectRef idx="0"/>
          <a:fontRef idx="minor"/>
        </p:style>
      </p:sp>
      <p:sp>
        <p:nvSpPr>
          <p:cNvPr id="124" name="CustomShape 35"/>
          <p:cNvSpPr/>
          <p:nvPr/>
        </p:nvSpPr>
        <p:spPr>
          <a:xfrm>
            <a:off x="7380360" y="764640"/>
            <a:ext cx="287280" cy="359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5" name="CustomShape 36"/>
          <p:cNvSpPr/>
          <p:nvPr/>
        </p:nvSpPr>
        <p:spPr>
          <a:xfrm>
            <a:off x="7812360" y="1268640"/>
            <a:ext cx="647280" cy="431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6" name="CustomShape 37"/>
          <p:cNvSpPr/>
          <p:nvPr/>
        </p:nvSpPr>
        <p:spPr>
          <a:xfrm>
            <a:off x="9144000" y="1196640"/>
            <a:ext cx="647280" cy="503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27" name="CustomShape 38"/>
          <p:cNvSpPr/>
          <p:nvPr/>
        </p:nvSpPr>
        <p:spPr>
          <a:xfrm>
            <a:off x="7092360" y="764640"/>
            <a:ext cx="287280" cy="359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28" name="CustomShape 39"/>
          <p:cNvSpPr/>
          <p:nvPr/>
        </p:nvSpPr>
        <p:spPr>
          <a:xfrm>
            <a:off x="8856000" y="764640"/>
            <a:ext cx="287280" cy="359280"/>
          </a:xfrm>
          <a:prstGeom prst="downArrow">
            <a:avLst>
              <a:gd name="adj1" fmla="val 50000"/>
              <a:gd name="adj2" fmla="val 50000"/>
            </a:avLst>
          </a:prstGeom>
          <a:solidFill>
            <a:schemeClr val="tx1"/>
          </a:solid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129" name="CustomShape 40"/>
          <p:cNvSpPr/>
          <p:nvPr/>
        </p:nvSpPr>
        <p:spPr>
          <a:xfrm>
            <a:off x="9144000" y="764640"/>
            <a:ext cx="287280" cy="359280"/>
          </a:xfrm>
          <a:prstGeom prst="downArrow">
            <a:avLst>
              <a:gd name="adj1" fmla="val 50000"/>
              <a:gd name="adj2"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457200" y="274680"/>
            <a:ext cx="8228880" cy="1142280"/>
          </a:xfrm>
          <a:prstGeom prst="rect">
            <a:avLst/>
          </a:prstGeom>
          <a:noFill/>
          <a:ln>
            <a:noFill/>
          </a:ln>
        </p:spPr>
        <p:style>
          <a:lnRef idx="0"/>
          <a:fillRef idx="0"/>
          <a:effectRef idx="0"/>
          <a:fontRef idx="minor"/>
        </p:style>
      </p:sp>
      <p:pic>
        <p:nvPicPr>
          <p:cNvPr id="131" name="Picture 2" descr=""/>
          <p:cNvPicPr/>
          <p:nvPr/>
        </p:nvPicPr>
        <p:blipFill>
          <a:blip r:embed="rId1">
            <a:lum contrast="-10000"/>
          </a:blip>
          <a:stretch/>
        </p:blipFill>
        <p:spPr>
          <a:xfrm>
            <a:off x="0" y="0"/>
            <a:ext cx="9143280" cy="6857280"/>
          </a:xfrm>
          <a:prstGeom prst="rect">
            <a:avLst/>
          </a:prstGeom>
          <a:ln w="9360">
            <a:noFill/>
          </a:ln>
        </p:spPr>
      </p:pic>
      <p:sp>
        <p:nvSpPr>
          <p:cNvPr id="132" name="CustomShape 2"/>
          <p:cNvSpPr/>
          <p:nvPr/>
        </p:nvSpPr>
        <p:spPr>
          <a:xfrm>
            <a:off x="7092360" y="2853000"/>
            <a:ext cx="1799640" cy="455760"/>
          </a:xfrm>
          <a:prstGeom prst="rect">
            <a:avLst/>
          </a:prstGeom>
          <a:noFill/>
          <a:ln>
            <a:noFill/>
          </a:ln>
        </p:spPr>
        <p:style>
          <a:lnRef idx="0"/>
          <a:fillRef idx="0"/>
          <a:effectRef idx="0"/>
          <a:fontRef idx="minor"/>
        </p:style>
        <p:txBody>
          <a:bodyPr lIns="90000" rIns="90000" tIns="45000" bIns="45000"/>
          <a:p>
            <a:pPr>
              <a:lnSpc>
                <a:spcPct val="100000"/>
              </a:lnSpc>
            </a:pPr>
            <a:r>
              <a:rPr b="0" lang="fr-FR" sz="2400" spc="-1" strike="noStrike">
                <a:solidFill>
                  <a:srgbClr val="000000"/>
                </a:solidFill>
                <a:latin typeface="Calibri"/>
                <a:ea typeface="DejaVu Sans"/>
              </a:rPr>
              <a:t>     </a:t>
            </a:r>
            <a:r>
              <a:rPr b="0" lang="fr-FR" sz="2000" spc="-1" strike="noStrike">
                <a:solidFill>
                  <a:srgbClr val="000000"/>
                </a:solidFill>
                <a:latin typeface="Calibri"/>
                <a:ea typeface="DejaVu Sans"/>
              </a:rPr>
              <a:t>                       </a:t>
            </a:r>
            <a:endParaRPr b="0" lang="fr-FR" sz="2000" spc="-1" strike="noStrike">
              <a:latin typeface="Arial"/>
            </a:endParaRPr>
          </a:p>
        </p:txBody>
      </p:sp>
      <p:sp>
        <p:nvSpPr>
          <p:cNvPr id="133" name="CustomShape 3"/>
          <p:cNvSpPr/>
          <p:nvPr/>
        </p:nvSpPr>
        <p:spPr>
          <a:xfrm>
            <a:off x="251640" y="4365000"/>
            <a:ext cx="8640360" cy="2284560"/>
          </a:xfrm>
          <a:prstGeom prst="rect">
            <a:avLst/>
          </a:prstGeom>
          <a:solidFill>
            <a:schemeClr val="accent3">
              <a:lumMod val="60000"/>
              <a:lumOff val="40000"/>
            </a:schemeClr>
          </a:solidFill>
          <a:ln>
            <a:noFill/>
          </a:ln>
        </p:spPr>
        <p:style>
          <a:lnRef idx="0"/>
          <a:fillRef idx="0"/>
          <a:effectRef idx="0"/>
          <a:fontRef idx="minor"/>
        </p:style>
        <p:txBody>
          <a:bodyPr lIns="90000" rIns="90000" tIns="45000" bIns="45000"/>
          <a:p>
            <a:pPr algn="just">
              <a:lnSpc>
                <a:spcPct val="100000"/>
              </a:lnSpc>
            </a:pPr>
            <a:r>
              <a:rPr b="1" lang="fr-FR" sz="2400" spc="-1" strike="noStrike">
                <a:solidFill>
                  <a:srgbClr val="31859c"/>
                </a:solidFill>
                <a:latin typeface="Calibri"/>
                <a:ea typeface="DejaVu Sans"/>
              </a:rPr>
              <a:t>Dans cette magnifique région pyrénéenne, à quelques kilomètres de l'Espagne, la vallée de Couflens - Salau s'est progressivement reconstruite après la fermeture en 1986 de la mine,  avec des activités d'agropastoralisme, d'artisanat, de tourisme de randonnée, dans un cadre environnemental bénéficiant de nombreux classements : ZNIEFFS, sites NATURA 2000, etc …</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457200" y="274680"/>
            <a:ext cx="8228880" cy="1142280"/>
          </a:xfrm>
          <a:prstGeom prst="rect">
            <a:avLst/>
          </a:prstGeom>
          <a:noFill/>
          <a:ln>
            <a:noFill/>
          </a:ln>
        </p:spPr>
        <p:style>
          <a:lnRef idx="0"/>
          <a:fillRef idx="0"/>
          <a:effectRef idx="0"/>
          <a:fontRef idx="minor"/>
        </p:style>
      </p:sp>
      <p:pic>
        <p:nvPicPr>
          <p:cNvPr id="135" name="Picture 2" descr=""/>
          <p:cNvPicPr/>
          <p:nvPr/>
        </p:nvPicPr>
        <p:blipFill>
          <a:blip r:embed="rId1"/>
          <a:stretch/>
        </p:blipFill>
        <p:spPr>
          <a:xfrm>
            <a:off x="0" y="-670320"/>
            <a:ext cx="9516240" cy="7527600"/>
          </a:xfrm>
          <a:prstGeom prst="rect">
            <a:avLst/>
          </a:prstGeom>
          <a:ln w="9360">
            <a:noFill/>
          </a:ln>
        </p:spPr>
      </p:pic>
      <p:sp>
        <p:nvSpPr>
          <p:cNvPr id="136" name="CustomShape 2"/>
          <p:cNvSpPr/>
          <p:nvPr/>
        </p:nvSpPr>
        <p:spPr>
          <a:xfrm>
            <a:off x="5364000" y="0"/>
            <a:ext cx="3383640" cy="447912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400" spc="-1" strike="noStrike">
                <a:solidFill>
                  <a:srgbClr val="ffffff"/>
                </a:solidFill>
                <a:latin typeface="Calibri"/>
                <a:ea typeface="DejaVu Sans"/>
              </a:rPr>
              <a:t>L’ancienne exploitation (1971-1986) a entassé près de la mine en amont de Salau sur les pentes abruptes du ruisseau des Cougnets</a:t>
            </a:r>
            <a:r>
              <a:rPr b="1" lang="fr-FR" sz="2000" spc="-1" strike="noStrike">
                <a:solidFill>
                  <a:srgbClr val="ffffff"/>
                </a:solidFill>
                <a:latin typeface="Calibri"/>
                <a:ea typeface="DejaVu Sans"/>
              </a:rPr>
              <a:t>, </a:t>
            </a:r>
            <a:r>
              <a:rPr b="1" lang="fr-FR" sz="2400" spc="-1" strike="noStrike">
                <a:solidFill>
                  <a:srgbClr val="ffffff"/>
                </a:solidFill>
                <a:latin typeface="Calibri"/>
                <a:ea typeface="DejaVu Sans"/>
              </a:rPr>
              <a:t>plus de 700 000 m3 de résidus de traitement couleur rouille à forte odeur et sur lesquels la végétation ne peut reprendre 30 ans après. </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457200" y="274680"/>
            <a:ext cx="8228880" cy="1142280"/>
          </a:xfrm>
          <a:prstGeom prst="rect">
            <a:avLst/>
          </a:prstGeom>
          <a:noFill/>
          <a:ln>
            <a:noFill/>
          </a:ln>
        </p:spPr>
        <p:style>
          <a:lnRef idx="0"/>
          <a:fillRef idx="0"/>
          <a:effectRef idx="0"/>
          <a:fontRef idx="minor"/>
        </p:style>
      </p:sp>
      <p:pic>
        <p:nvPicPr>
          <p:cNvPr id="138" name="Picture 2" descr=""/>
          <p:cNvPicPr/>
          <p:nvPr/>
        </p:nvPicPr>
        <p:blipFill>
          <a:blip r:embed="rId1"/>
          <a:stretch/>
        </p:blipFill>
        <p:spPr>
          <a:xfrm>
            <a:off x="0" y="0"/>
            <a:ext cx="9160920" cy="6857280"/>
          </a:xfrm>
          <a:prstGeom prst="rect">
            <a:avLst/>
          </a:prstGeom>
          <a:ln w="9360">
            <a:noFill/>
          </a:ln>
        </p:spPr>
      </p:pic>
      <p:sp>
        <p:nvSpPr>
          <p:cNvPr id="139" name="CustomShape 2"/>
          <p:cNvSpPr/>
          <p:nvPr/>
        </p:nvSpPr>
        <p:spPr>
          <a:xfrm>
            <a:off x="4644000" y="3069000"/>
            <a:ext cx="4319640" cy="350280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800" spc="-1" strike="noStrike">
                <a:solidFill>
                  <a:srgbClr val="ffff00"/>
                </a:solidFill>
                <a:latin typeface="Calibri"/>
                <a:ea typeface="DejaVu Sans"/>
              </a:rPr>
              <a:t>Ces deux terrils sont maintenus par des digues faites de sacs de déchets en très piteux état et ils déversent dans le ruisseau un mélange peu ragoûtant lorsque les plus grosses pluies d’orage les ravinent</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457200" y="274680"/>
            <a:ext cx="8228880" cy="1142280"/>
          </a:xfrm>
          <a:prstGeom prst="rect">
            <a:avLst/>
          </a:prstGeom>
          <a:noFill/>
          <a:ln>
            <a:noFill/>
          </a:ln>
        </p:spPr>
        <p:style>
          <a:lnRef idx="0"/>
          <a:fillRef idx="0"/>
          <a:effectRef idx="0"/>
          <a:fontRef idx="minor"/>
        </p:style>
      </p:sp>
      <p:sp>
        <p:nvSpPr>
          <p:cNvPr id="141" name="CustomShape 2"/>
          <p:cNvSpPr/>
          <p:nvPr/>
        </p:nvSpPr>
        <p:spPr>
          <a:xfrm>
            <a:off x="457200" y="1600200"/>
            <a:ext cx="8228880" cy="4525200"/>
          </a:xfrm>
          <a:prstGeom prst="rect">
            <a:avLst/>
          </a:prstGeom>
          <a:noFill/>
          <a:ln>
            <a:noFill/>
          </a:ln>
        </p:spPr>
        <p:style>
          <a:lnRef idx="0"/>
          <a:fillRef idx="0"/>
          <a:effectRef idx="0"/>
          <a:fontRef idx="minor"/>
        </p:style>
      </p:sp>
      <p:pic>
        <p:nvPicPr>
          <p:cNvPr id="142" name="Picture 2" descr=""/>
          <p:cNvPicPr/>
          <p:nvPr/>
        </p:nvPicPr>
        <p:blipFill>
          <a:blip r:embed="rId1"/>
          <a:stretch/>
        </p:blipFill>
        <p:spPr>
          <a:xfrm>
            <a:off x="-756720" y="0"/>
            <a:ext cx="10146600" cy="11670840"/>
          </a:xfrm>
          <a:prstGeom prst="rect">
            <a:avLst/>
          </a:prstGeom>
          <a:ln w="9360">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457200" y="274680"/>
            <a:ext cx="8228880" cy="1142280"/>
          </a:xfrm>
          <a:prstGeom prst="rect">
            <a:avLst/>
          </a:prstGeom>
          <a:noFill/>
          <a:ln>
            <a:noFill/>
          </a:ln>
        </p:spPr>
        <p:style>
          <a:lnRef idx="0"/>
          <a:fillRef idx="0"/>
          <a:effectRef idx="0"/>
          <a:fontRef idx="minor"/>
        </p:style>
      </p:sp>
      <p:sp>
        <p:nvSpPr>
          <p:cNvPr id="144" name="CustomShape 2"/>
          <p:cNvSpPr/>
          <p:nvPr/>
        </p:nvSpPr>
        <p:spPr>
          <a:xfrm>
            <a:off x="457200" y="1600200"/>
            <a:ext cx="8228880" cy="4525200"/>
          </a:xfrm>
          <a:prstGeom prst="rect">
            <a:avLst/>
          </a:prstGeom>
          <a:noFill/>
          <a:ln>
            <a:noFill/>
          </a:ln>
        </p:spPr>
        <p:style>
          <a:lnRef idx="0"/>
          <a:fillRef idx="0"/>
          <a:effectRef idx="0"/>
          <a:fontRef idx="minor"/>
        </p:style>
      </p:sp>
      <p:pic>
        <p:nvPicPr>
          <p:cNvPr id="145" name="Picture 2" descr=""/>
          <p:cNvPicPr/>
          <p:nvPr/>
        </p:nvPicPr>
        <p:blipFill>
          <a:blip r:embed="rId1"/>
          <a:stretch/>
        </p:blipFill>
        <p:spPr>
          <a:xfrm>
            <a:off x="-612720" y="-5212080"/>
            <a:ext cx="10146600" cy="11880720"/>
          </a:xfrm>
          <a:prstGeom prst="rect">
            <a:avLst/>
          </a:prstGeom>
          <a:ln w="9360">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457200" y="274680"/>
            <a:ext cx="8228880" cy="1142280"/>
          </a:xfrm>
          <a:prstGeom prst="rect">
            <a:avLst/>
          </a:prstGeom>
          <a:noFill/>
          <a:ln>
            <a:noFill/>
          </a:ln>
        </p:spPr>
        <p:style>
          <a:lnRef idx="0"/>
          <a:fillRef idx="0"/>
          <a:effectRef idx="0"/>
          <a:fontRef idx="minor"/>
        </p:style>
      </p:sp>
      <p:sp>
        <p:nvSpPr>
          <p:cNvPr id="147" name="CustomShape 2"/>
          <p:cNvSpPr/>
          <p:nvPr/>
        </p:nvSpPr>
        <p:spPr>
          <a:xfrm>
            <a:off x="457200" y="1600200"/>
            <a:ext cx="8228880" cy="4525200"/>
          </a:xfrm>
          <a:prstGeom prst="rect">
            <a:avLst/>
          </a:prstGeom>
          <a:noFill/>
          <a:ln>
            <a:noFill/>
          </a:ln>
        </p:spPr>
        <p:style>
          <a:lnRef idx="0"/>
          <a:fillRef idx="0"/>
          <a:effectRef idx="0"/>
          <a:fontRef idx="minor"/>
        </p:style>
      </p:sp>
      <p:pic>
        <p:nvPicPr>
          <p:cNvPr id="148" name="Picture 2" descr=""/>
          <p:cNvPicPr/>
          <p:nvPr/>
        </p:nvPicPr>
        <p:blipFill>
          <a:blip r:embed="rId1"/>
          <a:stretch/>
        </p:blipFill>
        <p:spPr>
          <a:xfrm>
            <a:off x="0" y="0"/>
            <a:ext cx="9213840" cy="6857280"/>
          </a:xfrm>
          <a:prstGeom prst="rect">
            <a:avLst/>
          </a:prstGeom>
          <a:ln>
            <a:noFill/>
          </a:ln>
        </p:spPr>
      </p:pic>
      <p:sp>
        <p:nvSpPr>
          <p:cNvPr id="149" name="CustomShape 3"/>
          <p:cNvSpPr/>
          <p:nvPr/>
        </p:nvSpPr>
        <p:spPr>
          <a:xfrm>
            <a:off x="3420000" y="0"/>
            <a:ext cx="3023640" cy="2010240"/>
          </a:xfrm>
          <a:prstGeom prst="rect">
            <a:avLst/>
          </a:prstGeom>
          <a:noFill/>
          <a:ln>
            <a:noFill/>
          </a:ln>
        </p:spPr>
        <p:style>
          <a:lnRef idx="0"/>
          <a:fillRef idx="0"/>
          <a:effectRef idx="0"/>
          <a:fontRef idx="minor"/>
        </p:style>
        <p:txBody>
          <a:bodyPr lIns="90000" rIns="90000" tIns="45000" bIns="45000"/>
          <a:p>
            <a:pPr algn="just">
              <a:lnSpc>
                <a:spcPct val="100000"/>
              </a:lnSpc>
            </a:pPr>
            <a:r>
              <a:rPr b="1" i="1" lang="fr-FR" sz="1800" spc="-1" strike="noStrike">
                <a:solidFill>
                  <a:srgbClr val="ffffff"/>
                </a:solidFill>
                <a:latin typeface="Calibri"/>
                <a:ea typeface="DejaVu Sans"/>
              </a:rPr>
              <a:t>« (…) LE PROJET RENCONTRE UNE FORTE OPPOSITION LOCALE »</a:t>
            </a:r>
            <a:r>
              <a:rPr b="1" i="1" lang="fr-FR" sz="1800" spc="-1" strike="noStrike">
                <a:solidFill>
                  <a:srgbClr val="000000"/>
                </a:solidFill>
                <a:latin typeface="Calibri"/>
                <a:ea typeface="DejaVu Sans"/>
              </a:rPr>
              <a:t> </a:t>
            </a:r>
            <a:r>
              <a:rPr b="1" lang="fr-FR" sz="1800" spc="-1" strike="noStrike">
                <a:solidFill>
                  <a:srgbClr val="ffffff"/>
                </a:solidFill>
                <a:latin typeface="Calibri"/>
                <a:ea typeface="DejaVu Sans"/>
              </a:rPr>
              <a:t>selon le mémoire en défense produit par la Préfecture le 18 Octobre 2018</a:t>
            </a:r>
            <a:endParaRPr b="0" lang="fr-FR" sz="1800" spc="-1" strike="noStrike">
              <a:latin typeface="Arial"/>
            </a:endParaRPr>
          </a:p>
          <a:p>
            <a:pPr algn="just">
              <a:lnSpc>
                <a:spcPct val="100000"/>
              </a:lnSpc>
            </a:pPr>
            <a:r>
              <a:rPr b="1" lang="fr-FR" sz="1800" spc="-1" strike="noStrike">
                <a:solidFill>
                  <a:srgbClr val="ffffff"/>
                </a:solidFill>
                <a:latin typeface="Calibri"/>
                <a:ea typeface="DejaVu Sans"/>
              </a:rPr>
              <a:t>     </a:t>
            </a:r>
            <a:r>
              <a:rPr b="1" lang="fr-FR" sz="1800" spc="-1" strike="noStrike">
                <a:solidFill>
                  <a:srgbClr val="ffffff"/>
                </a:solidFill>
                <a:latin typeface="Calibri"/>
                <a:ea typeface="DejaVu Sans"/>
              </a:rPr>
              <a:t>au Tribunal Administratif</a:t>
            </a:r>
            <a:endParaRPr b="0" lang="fr-FR" sz="1800" spc="-1" strike="noStrike">
              <a:latin typeface="Arial"/>
            </a:endParaRPr>
          </a:p>
          <a:p>
            <a:pPr algn="just">
              <a:lnSpc>
                <a:spcPct val="100000"/>
              </a:lnSpc>
            </a:pPr>
            <a:r>
              <a:rPr b="1" lang="fr-FR" sz="1800" spc="-1" strike="noStrike">
                <a:solidFill>
                  <a:srgbClr val="ffffff"/>
                </a:solidFill>
                <a:latin typeface="Calibri"/>
                <a:ea typeface="DejaVu Sans"/>
              </a:rPr>
              <a:t>                  </a:t>
            </a:r>
            <a:r>
              <a:rPr b="1" lang="fr-FR" sz="1800" spc="-1" strike="noStrike">
                <a:solidFill>
                  <a:srgbClr val="ffffff"/>
                </a:solidFill>
                <a:latin typeface="Calibri"/>
                <a:ea typeface="DejaVu Sans"/>
              </a:rPr>
              <a:t>de Toulouse</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457200" y="274680"/>
            <a:ext cx="8228880" cy="1142280"/>
          </a:xfrm>
          <a:prstGeom prst="rect">
            <a:avLst/>
          </a:prstGeom>
          <a:noFill/>
          <a:ln>
            <a:noFill/>
          </a:ln>
        </p:spPr>
        <p:style>
          <a:lnRef idx="0"/>
          <a:fillRef idx="0"/>
          <a:effectRef idx="0"/>
          <a:fontRef idx="minor"/>
        </p:style>
      </p:sp>
      <p:sp>
        <p:nvSpPr>
          <p:cNvPr id="151" name="CustomShape 2"/>
          <p:cNvSpPr/>
          <p:nvPr/>
        </p:nvSpPr>
        <p:spPr>
          <a:xfrm>
            <a:off x="457200" y="1600200"/>
            <a:ext cx="8228880" cy="4525200"/>
          </a:xfrm>
          <a:prstGeom prst="rect">
            <a:avLst/>
          </a:prstGeom>
          <a:noFill/>
          <a:ln>
            <a:noFill/>
          </a:ln>
        </p:spPr>
        <p:style>
          <a:lnRef idx="0"/>
          <a:fillRef idx="0"/>
          <a:effectRef idx="0"/>
          <a:fontRef idx="minor"/>
        </p:style>
      </p:sp>
      <p:pic>
        <p:nvPicPr>
          <p:cNvPr id="152" name="Picture 2" descr=""/>
          <p:cNvPicPr/>
          <p:nvPr/>
        </p:nvPicPr>
        <p:blipFill>
          <a:blip r:embed="rId1">
            <a:lum contrast="-10000"/>
          </a:blip>
          <a:stretch/>
        </p:blipFill>
        <p:spPr>
          <a:xfrm>
            <a:off x="0" y="-99360"/>
            <a:ext cx="9491760" cy="8819640"/>
          </a:xfrm>
          <a:prstGeom prst="rect">
            <a:avLst/>
          </a:prstGeom>
          <a:ln>
            <a:noFill/>
          </a:ln>
        </p:spPr>
      </p:pic>
      <p:pic>
        <p:nvPicPr>
          <p:cNvPr id="153" name="Picture 4" descr=""/>
          <p:cNvPicPr/>
          <p:nvPr/>
        </p:nvPicPr>
        <p:blipFill>
          <a:blip r:embed="rId2"/>
          <a:stretch/>
        </p:blipFill>
        <p:spPr>
          <a:xfrm>
            <a:off x="5868000" y="0"/>
            <a:ext cx="3525840" cy="4701600"/>
          </a:xfrm>
          <a:prstGeom prst="rect">
            <a:avLst/>
          </a:prstGeom>
          <a:ln>
            <a:noFill/>
          </a:ln>
        </p:spPr>
      </p:pic>
      <p:sp>
        <p:nvSpPr>
          <p:cNvPr id="154" name="CustomShape 3"/>
          <p:cNvSpPr/>
          <p:nvPr/>
        </p:nvSpPr>
        <p:spPr>
          <a:xfrm>
            <a:off x="179640" y="116640"/>
            <a:ext cx="4968000" cy="3076200"/>
          </a:xfrm>
          <a:prstGeom prst="rect">
            <a:avLst/>
          </a:prstGeom>
          <a:noFill/>
          <a:ln>
            <a:noFill/>
          </a:ln>
        </p:spPr>
        <p:style>
          <a:lnRef idx="0"/>
          <a:fillRef idx="0"/>
          <a:effectRef idx="0"/>
          <a:fontRef idx="minor"/>
        </p:style>
        <p:txBody>
          <a:bodyPr lIns="90000" rIns="90000" tIns="45000" bIns="45000"/>
          <a:p>
            <a:pPr algn="just">
              <a:lnSpc>
                <a:spcPct val="100000"/>
              </a:lnSpc>
            </a:pPr>
            <a:r>
              <a:rPr b="1" lang="fr-FR" sz="2800" spc="-1" strike="noStrike">
                <a:solidFill>
                  <a:srgbClr val="ffff00"/>
                </a:solidFill>
                <a:latin typeface="Calibri"/>
                <a:ea typeface="DejaVu Sans"/>
              </a:rPr>
              <a:t>A l’été 2017 Variscan fait garder le site par une société toulousaine de vigiles avec des chiens.  Alors des affiches non signées  sont placardées sur les murs de SEIX  : </a:t>
            </a:r>
            <a:endParaRPr b="0" lang="fr-FR" sz="2800" spc="-1" strike="noStrike">
              <a:latin typeface="Arial"/>
            </a:endParaRPr>
          </a:p>
          <a:p>
            <a:pPr algn="just">
              <a:lnSpc>
                <a:spcPct val="100000"/>
              </a:lnSpc>
            </a:pPr>
            <a:r>
              <a:rPr b="1" lang="fr-FR" sz="2800" spc="-1" strike="noStrike">
                <a:solidFill>
                  <a:srgbClr val="ffff00"/>
                </a:solidFill>
                <a:latin typeface="Calibri"/>
                <a:ea typeface="DejaVu Sans"/>
              </a:rPr>
              <a:t>initiative de supporters déçus ?</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970</TotalTime>
  <Application>LibreOffice/6.1.1.2$Windows_X86_64 LibreOffice_project/5d19a1bfa650b796764388cd8b33a5af1f5baa1b</Application>
  <Words>701</Words>
  <Paragraphs>55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2018-10-19T21:17:11Z</dcterms:created>
  <dc:creator>Marcello</dc:creator>
  <dc:description/>
  <dc:language>fr-FR</dc:language>
  <cp:lastModifiedBy/>
  <dcterms:modified xsi:type="dcterms:W3CDTF">2018-10-26T15:04:54Z</dcterms:modified>
  <cp:revision>130</cp:revision>
  <dc:subject/>
  <dc:title>Diapositive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vt:i4>
  </property>
  <property fmtid="{D5CDD505-2E9C-101B-9397-08002B2CF9AE}" pid="8" name="PresentationFormat">
    <vt:lpwstr>Affichage à l'écran (4:3)</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